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0" r:id="rId6"/>
    <p:sldId id="261" r:id="rId7"/>
    <p:sldId id="269" r:id="rId8"/>
    <p:sldId id="271" r:id="rId9"/>
    <p:sldId id="270" r:id="rId10"/>
    <p:sldId id="263" r:id="rId11"/>
    <p:sldId id="272" r:id="rId12"/>
    <p:sldId id="273" r:id="rId13"/>
    <p:sldId id="277" r:id="rId14"/>
    <p:sldId id="278" r:id="rId15"/>
    <p:sldId id="281" r:id="rId16"/>
    <p:sldId id="282" r:id="rId17"/>
    <p:sldId id="283" r:id="rId18"/>
    <p:sldId id="284" r:id="rId19"/>
    <p:sldId id="274" r:id="rId20"/>
    <p:sldId id="279" r:id="rId21"/>
    <p:sldId id="275" r:id="rId22"/>
    <p:sldId id="280"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27AA2"/>
    <a:srgbClr val="0000FF"/>
    <a:srgbClr val="984807"/>
    <a:srgbClr val="95BE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969" autoAdjust="0"/>
  </p:normalViewPr>
  <p:slideViewPr>
    <p:cSldViewPr snapToGrid="0">
      <p:cViewPr varScale="1">
        <p:scale>
          <a:sx n="51" d="100"/>
          <a:sy n="51" d="100"/>
        </p:scale>
        <p:origin x="1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F9762-4EFF-47F7-B722-B2BAA6E4277C}" type="datetimeFigureOut">
              <a:rPr lang="nb-NO" smtClean="0"/>
              <a:t>09.02.2020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F0A06-658A-42EF-BD4E-4D8F7C9FC57A}" type="slidenum">
              <a:rPr lang="nb-NO" smtClean="0"/>
              <a:t>‹#›</a:t>
            </a:fld>
            <a:endParaRPr lang="nb-NO"/>
          </a:p>
        </p:txBody>
      </p:sp>
    </p:spTree>
    <p:extLst>
      <p:ext uri="{BB962C8B-B14F-4D97-AF65-F5344CB8AC3E}">
        <p14:creationId xmlns:p14="http://schemas.microsoft.com/office/powerpoint/2010/main" val="24085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0" noProof="0" dirty="0"/>
              <a:t>Implementation:</a:t>
            </a:r>
          </a:p>
          <a:p>
            <a:endParaRPr lang="es-ES" sz="1200" b="0" dirty="0"/>
          </a:p>
          <a:p>
            <a:pPr marL="285750" indent="-285750">
              <a:buFont typeface="Courier New" panose="02070309020205020404" pitchFamily="49" charset="0"/>
              <a:buChar char="o"/>
            </a:pPr>
            <a:r>
              <a:rPr lang="en-US" dirty="0"/>
              <a:t>We are going to make basic observations of the sun</a:t>
            </a:r>
          </a:p>
          <a:p>
            <a:pPr marL="285750" indent="-285750">
              <a:buFont typeface="Courier New" panose="02070309020205020404" pitchFamily="49" charset="0"/>
              <a:buChar char="o"/>
            </a:pPr>
            <a:r>
              <a:rPr lang="en-US" dirty="0"/>
              <a:t>The teacher presents a picture of a sunset and ask students to describe the sun they are watching</a:t>
            </a:r>
          </a:p>
          <a:p>
            <a:pPr marL="285750" indent="-285750">
              <a:buFont typeface="Courier New" panose="02070309020205020404" pitchFamily="49" charset="0"/>
              <a:buChar char="o"/>
            </a:pPr>
            <a:r>
              <a:rPr lang="en-US" dirty="0"/>
              <a:t>The teacher does not give any clues</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b="1" dirty="0"/>
              <a:t>IP: give some minutes to the students Individually describe the Sun individually, go to Plenum</a:t>
            </a:r>
          </a:p>
          <a:p>
            <a:pPr marL="0" indent="0">
              <a:buFont typeface="Courier New" panose="02070309020205020404" pitchFamily="49" charset="0"/>
              <a:buNone/>
            </a:pPr>
            <a:endParaRPr lang="en-US" b="1" dirty="0"/>
          </a:p>
          <a:p>
            <a:pPr marL="285750" indent="-285750">
              <a:buFont typeface="Courier New" panose="02070309020205020404" pitchFamily="49" charset="0"/>
              <a:buChar char="o"/>
            </a:pPr>
            <a:r>
              <a:rPr lang="en-US" dirty="0"/>
              <a:t>¿Do students describe the sun by color, size, shape, …?</a:t>
            </a:r>
          </a:p>
          <a:p>
            <a:pPr marL="285750" indent="-285750">
              <a:buFont typeface="Courier New" panose="02070309020205020404" pitchFamily="49" charset="0"/>
              <a:buChar char="o"/>
            </a:pPr>
            <a:r>
              <a:rPr lang="en-US" dirty="0"/>
              <a:t>Let’s see the next photo, where the sun has been </a:t>
            </a:r>
            <a:r>
              <a:rPr lang="en-US" dirty="0" err="1"/>
              <a:t>coloured</a:t>
            </a:r>
            <a:r>
              <a:rPr lang="en-US" dirty="0"/>
              <a:t> in green; reflect with the students how description starts looking for the obvious</a:t>
            </a:r>
          </a:p>
          <a:p>
            <a:endParaRPr lang="nb-NO"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2</a:t>
            </a:fld>
            <a:endParaRPr lang="nb-NO"/>
          </a:p>
        </p:txBody>
      </p:sp>
    </p:spTree>
    <p:extLst>
      <p:ext uri="{BB962C8B-B14F-4D97-AF65-F5344CB8AC3E}">
        <p14:creationId xmlns:p14="http://schemas.microsoft.com/office/powerpoint/2010/main" val="118667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This balance happens at any layer. The closer to the surface the reference layer is located the lesser the weight of the layers above it and hence the lower the pressure needed to balance the system.</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Lower pressure means lower temperature (remember relation between T and P in ideal gases)</a:t>
            </a:r>
          </a:p>
        </p:txBody>
      </p:sp>
      <p:sp>
        <p:nvSpPr>
          <p:cNvPr id="4" name="Plassholder for lysbildenummer 3"/>
          <p:cNvSpPr>
            <a:spLocks noGrp="1"/>
          </p:cNvSpPr>
          <p:nvPr>
            <p:ph type="sldNum" sz="quarter" idx="5"/>
          </p:nvPr>
        </p:nvSpPr>
        <p:spPr/>
        <p:txBody>
          <a:bodyPr/>
          <a:lstStyle/>
          <a:p>
            <a:fld id="{6F5F0A06-658A-42EF-BD4E-4D8F7C9FC57A}" type="slidenum">
              <a:rPr lang="nb-NO" smtClean="0"/>
              <a:t>12</a:t>
            </a:fld>
            <a:endParaRPr lang="nb-NO"/>
          </a:p>
        </p:txBody>
      </p:sp>
    </p:spTree>
    <p:extLst>
      <p:ext uri="{BB962C8B-B14F-4D97-AF65-F5344CB8AC3E}">
        <p14:creationId xmlns:p14="http://schemas.microsoft.com/office/powerpoint/2010/main" val="184488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This balance happens at any layer. The closer to the surface the reference layer is located the lesser the weight of the layers above it and hence the lower the pressure needed to balance the system.</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Lower pressure means lower temperature (remember relation between T and P in ideal gases)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The deeper the reference layer is located the higher the weight of the layers above it and hence the higher the pressure needed to balance the system.</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Higher pressure means higher temperature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noProof="0"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13</a:t>
            </a:fld>
            <a:endParaRPr lang="nb-NO"/>
          </a:p>
        </p:txBody>
      </p:sp>
    </p:spTree>
    <p:extLst>
      <p:ext uri="{BB962C8B-B14F-4D97-AF65-F5344CB8AC3E}">
        <p14:creationId xmlns:p14="http://schemas.microsoft.com/office/powerpoint/2010/main" val="265410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We ended up with a model where gas/plasma temperature is significantly higher closer to the core and lower closer to the surface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Since gravity is an isotropic force, the sun gains a spherical shape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noProof="0"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14</a:t>
            </a:fld>
            <a:endParaRPr lang="nb-NO"/>
          </a:p>
        </p:txBody>
      </p:sp>
    </p:spTree>
    <p:extLst>
      <p:ext uri="{BB962C8B-B14F-4D97-AF65-F5344CB8AC3E}">
        <p14:creationId xmlns:p14="http://schemas.microsoft.com/office/powerpoint/2010/main" val="46362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We ended up with a model where gas/plasma temperature is significantly higher closer to the core and lower closer to the surface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Since gravity is an isotropic force, the sun gains a spherical shape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noProof="0"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15</a:t>
            </a:fld>
            <a:endParaRPr lang="nb-NO"/>
          </a:p>
        </p:txBody>
      </p:sp>
    </p:spTree>
    <p:extLst>
      <p:ext uri="{BB962C8B-B14F-4D97-AF65-F5344CB8AC3E}">
        <p14:creationId xmlns:p14="http://schemas.microsoft.com/office/powerpoint/2010/main" val="403888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In the case of the Sun this is called </a:t>
            </a:r>
            <a:r>
              <a:rPr lang="en-GB" noProof="0" dirty="0" err="1"/>
              <a:t>Hydroestatic</a:t>
            </a:r>
            <a:r>
              <a:rPr lang="en-GB" noProof="0" dirty="0"/>
              <a:t> equilibrium.</a:t>
            </a:r>
          </a:p>
          <a:p>
            <a:endParaRPr lang="en-GB" noProof="0" dirty="0"/>
          </a:p>
          <a:p>
            <a:r>
              <a:rPr lang="en-GB" noProof="0" dirty="0"/>
              <a:t>We use equations to write this behaviour. In this case the words explaining that gravity and </a:t>
            </a:r>
            <a:r>
              <a:rPr lang="en-GB" noProof="0" dirty="0" err="1"/>
              <a:t>presssure</a:t>
            </a:r>
            <a:r>
              <a:rPr lang="en-GB" noProof="0" dirty="0"/>
              <a:t> are in equilibrium are written as you can see above.</a:t>
            </a:r>
          </a:p>
          <a:p>
            <a:r>
              <a:rPr lang="en-GB" noProof="0" dirty="0"/>
              <a:t>Mathematics is the language of the science!</a:t>
            </a:r>
          </a:p>
        </p:txBody>
      </p:sp>
      <p:sp>
        <p:nvSpPr>
          <p:cNvPr id="4" name="Plassholder for lysbildenummer 3"/>
          <p:cNvSpPr>
            <a:spLocks noGrp="1"/>
          </p:cNvSpPr>
          <p:nvPr>
            <p:ph type="sldNum" sz="quarter" idx="5"/>
          </p:nvPr>
        </p:nvSpPr>
        <p:spPr/>
        <p:txBody>
          <a:bodyPr/>
          <a:lstStyle/>
          <a:p>
            <a:fld id="{6F5F0A06-658A-42EF-BD4E-4D8F7C9FC57A}" type="slidenum">
              <a:rPr lang="nb-NO" smtClean="0"/>
              <a:t>16</a:t>
            </a:fld>
            <a:endParaRPr lang="nb-NO"/>
          </a:p>
        </p:txBody>
      </p:sp>
    </p:spTree>
    <p:extLst>
      <p:ext uri="{BB962C8B-B14F-4D97-AF65-F5344CB8AC3E}">
        <p14:creationId xmlns:p14="http://schemas.microsoft.com/office/powerpoint/2010/main" val="2600298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The next slides corresponds to a conceptual map of the </a:t>
            </a:r>
            <a:r>
              <a:rPr lang="en-US" b="1" noProof="0" dirty="0"/>
              <a:t>basic model </a:t>
            </a:r>
            <a:r>
              <a:rPr lang="en-US" noProof="0" dirty="0"/>
              <a:t>that has been built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In order to obtain results from the model and compare them with actual observations, we need to </a:t>
            </a:r>
            <a:r>
              <a:rPr lang="en-US" b="1" noProof="0" dirty="0"/>
              <a:t>‘translate’ the conceptual model into </a:t>
            </a:r>
            <a:r>
              <a:rPr lang="en-US" b="1" noProof="0" dirty="0" err="1"/>
              <a:t>maths</a:t>
            </a:r>
            <a:endParaRPr lang="en-US" b="1"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Besides the equation for hydrostatic equilibrium, equations describing the generation and transport of energy and the distribution of mass should be derived (out of the scope of this lesson)</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These mathematical equations could be resolved by a computer code.</a:t>
            </a:r>
          </a:p>
          <a:p>
            <a:endParaRPr lang="nb-NO"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17</a:t>
            </a:fld>
            <a:endParaRPr lang="nb-NO"/>
          </a:p>
        </p:txBody>
      </p:sp>
    </p:spTree>
    <p:extLst>
      <p:ext uri="{BB962C8B-B14F-4D97-AF65-F5344CB8AC3E}">
        <p14:creationId xmlns:p14="http://schemas.microsoft.com/office/powerpoint/2010/main" val="4324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The next slides corresponds to a conceptual map of the </a:t>
            </a:r>
            <a:r>
              <a:rPr lang="en-US" b="1" noProof="0" dirty="0"/>
              <a:t>basic model </a:t>
            </a:r>
            <a:r>
              <a:rPr lang="en-US" noProof="0" dirty="0"/>
              <a:t>that has been built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In order to obtain results from the model and compare them with actual observations, we need to </a:t>
            </a:r>
            <a:r>
              <a:rPr lang="en-US" b="1" noProof="0" dirty="0"/>
              <a:t>‘translate’ the conceptual model into </a:t>
            </a:r>
            <a:r>
              <a:rPr lang="en-US" b="1" noProof="0" dirty="0" err="1"/>
              <a:t>maths</a:t>
            </a:r>
            <a:endParaRPr lang="en-US" b="1"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Besides the equation for hydrostatic equilibrium, equations describing the generation and transport of energy and the distribution of mass should be derived (out of the scope of this lesson)</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These mathematical equations could be resolved by a computer code.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Due to the distribution of density, pressure and temperature, the sun could be split into three regions: the core, the radiative zone and the convective zone.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b="1" dirty="0"/>
              <a:t>Question/reflection: GP </a:t>
            </a:r>
            <a:r>
              <a:rPr lang="en-US" dirty="0"/>
              <a:t>-&gt; Work in groups of 2/3 and think about the following question:</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dirty="0"/>
              <a:t>(1) What happens if our supercomputer running the model calculates a value for the Temperature of the Sun in the surface slightly different from the observations using a old telescope and detector: What we should check: measurement device, model, both? Why?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dirty="0"/>
              <a:t>(2) Measurements vs Models: what is more important in the scientific method?</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dirty="0"/>
              <a:t>(3) Can you name other methods where the model is more important than the measurements?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noProof="0" dirty="0"/>
          </a:p>
          <a:p>
            <a:endParaRPr lang="nb-NO"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19</a:t>
            </a:fld>
            <a:endParaRPr lang="nb-NO"/>
          </a:p>
        </p:txBody>
      </p:sp>
    </p:spTree>
    <p:extLst>
      <p:ext uri="{BB962C8B-B14F-4D97-AF65-F5344CB8AC3E}">
        <p14:creationId xmlns:p14="http://schemas.microsoft.com/office/powerpoint/2010/main" val="353806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0" noProof="0" dirty="0"/>
              <a:t>Implementation:</a:t>
            </a:r>
          </a:p>
          <a:p>
            <a:endParaRPr lang="es-ES" sz="1200" b="0" dirty="0"/>
          </a:p>
          <a:p>
            <a:pPr marL="285750" indent="-285750">
              <a:buFont typeface="Courier New" panose="02070309020205020404" pitchFamily="49" charset="0"/>
              <a:buChar char="o"/>
            </a:pPr>
            <a:r>
              <a:rPr lang="en-US" dirty="0"/>
              <a:t>Let’s move to the next photo, where the sun Is not longer round</a:t>
            </a:r>
          </a:p>
          <a:p>
            <a:endParaRPr lang="nb-NO"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3</a:t>
            </a:fld>
            <a:endParaRPr lang="nb-NO"/>
          </a:p>
        </p:txBody>
      </p:sp>
    </p:spTree>
    <p:extLst>
      <p:ext uri="{BB962C8B-B14F-4D97-AF65-F5344CB8AC3E}">
        <p14:creationId xmlns:p14="http://schemas.microsoft.com/office/powerpoint/2010/main" val="413666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0" noProof="0" dirty="0"/>
              <a:t>Implementation:</a:t>
            </a:r>
          </a:p>
          <a:p>
            <a:endParaRPr lang="es-ES" sz="1200" b="0" dirty="0"/>
          </a:p>
          <a:p>
            <a:pPr marL="285750" indent="-285750">
              <a:buFont typeface="Courier New" panose="02070309020205020404" pitchFamily="49" charset="0"/>
              <a:buChar char="o"/>
            </a:pPr>
            <a:r>
              <a:rPr lang="en-US" dirty="0"/>
              <a:t>Let’s move to the next photo, where the sun is pouring out material</a:t>
            </a:r>
          </a:p>
          <a:p>
            <a:endParaRPr lang="nb-NO"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4</a:t>
            </a:fld>
            <a:endParaRPr lang="nb-NO"/>
          </a:p>
        </p:txBody>
      </p:sp>
    </p:spTree>
    <p:extLst>
      <p:ext uri="{BB962C8B-B14F-4D97-AF65-F5344CB8AC3E}">
        <p14:creationId xmlns:p14="http://schemas.microsoft.com/office/powerpoint/2010/main" val="238295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0" noProof="0" dirty="0"/>
              <a:t>Implementation:</a:t>
            </a:r>
          </a:p>
          <a:p>
            <a:endParaRPr lang="es-ES" sz="1200" b="0" dirty="0"/>
          </a:p>
          <a:p>
            <a:pPr marL="285750" indent="-285750">
              <a:buFont typeface="Courier New" panose="02070309020205020404" pitchFamily="49" charset="0"/>
              <a:buChar char="o"/>
            </a:pPr>
            <a:r>
              <a:rPr lang="en-US" dirty="0"/>
              <a:t>In the final picture, the sun has </a:t>
            </a:r>
            <a:r>
              <a:rPr lang="en-US" dirty="0" err="1"/>
              <a:t>shrinked</a:t>
            </a:r>
            <a:endParaRPr lang="en-US" dirty="0"/>
          </a:p>
          <a:p>
            <a:endParaRPr lang="nb-NO"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5</a:t>
            </a:fld>
            <a:endParaRPr lang="nb-NO"/>
          </a:p>
        </p:txBody>
      </p:sp>
    </p:spTree>
    <p:extLst>
      <p:ext uri="{BB962C8B-B14F-4D97-AF65-F5344CB8AC3E}">
        <p14:creationId xmlns:p14="http://schemas.microsoft.com/office/powerpoint/2010/main" val="345548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endParaRPr lang="en-GB"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The teacher presents a summary of the observations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u="sng" noProof="0" dirty="0"/>
              <a:t>Description is the first step to make science</a:t>
            </a:r>
            <a:r>
              <a:rPr lang="en-GB" noProof="0" dirty="0"/>
              <a: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b="1" noProof="0" dirty="0"/>
              <a:t>IP: Ask to the students if they can add other aspect to describe the sun</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noProof="0" dirty="0"/>
          </a:p>
          <a:p>
            <a:endParaRPr lang="en-GB" noProof="0"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7</a:t>
            </a:fld>
            <a:endParaRPr lang="nb-NO"/>
          </a:p>
        </p:txBody>
      </p:sp>
    </p:spTree>
    <p:extLst>
      <p:ext uri="{BB962C8B-B14F-4D97-AF65-F5344CB8AC3E}">
        <p14:creationId xmlns:p14="http://schemas.microsoft.com/office/powerpoint/2010/main" val="263498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Expectations:</a:t>
            </a:r>
            <a:r>
              <a:rPr lang="nb-NO" b="1" dirty="0"/>
              <a:t> </a:t>
            </a:r>
            <a:r>
              <a:rPr lang="nb-NO" b="0" dirty="0"/>
              <a:t>GP: -&gt;</a:t>
            </a:r>
            <a:r>
              <a:rPr lang="en-GB" noProof="0" dirty="0"/>
              <a:t>Question to the students (working groups 2/3) then sharing in Plenum-&gt; Why do you think</a:t>
            </a:r>
            <a:r>
              <a:rPr lang="nb-NO" dirty="0"/>
              <a:t> </a:t>
            </a:r>
            <a:r>
              <a:rPr lang="en-GB" noProof="0" dirty="0"/>
              <a:t>the Sun is not changing size (stable</a:t>
            </a:r>
            <a:r>
              <a:rPr lang="nb-NO" dirty="0"/>
              <a:t>)? </a:t>
            </a:r>
            <a:endParaRPr lang="en-GB" noProof="0" dirty="0"/>
          </a:p>
          <a:p>
            <a:endParaRPr lang="en-GB"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noProof="0" dirty="0"/>
              <a:t>Science starts formulating a Hypothesis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This is the hypothesis: what we observe is a consequence of the balance between gravity and gas pressure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Let´s try to build a model that fit the observations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The slide above corresponds to the original sunset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noProof="0"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8</a:t>
            </a:fld>
            <a:endParaRPr lang="nb-NO"/>
          </a:p>
        </p:txBody>
      </p:sp>
    </p:spTree>
    <p:extLst>
      <p:ext uri="{BB962C8B-B14F-4D97-AF65-F5344CB8AC3E}">
        <p14:creationId xmlns:p14="http://schemas.microsoft.com/office/powerpoint/2010/main" val="376217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But this looks too complex. Let us assume the sun is an spherical ball of plasma/gas (simple model)</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Question: GP-</a:t>
            </a:r>
            <a:r>
              <a:rPr lang="en-GB" noProof="0" dirty="0"/>
              <a:t>&gt; Which forces do you think keep the Sun stable?</a:t>
            </a:r>
          </a:p>
          <a:p>
            <a:endParaRPr lang="nb-NO" dirty="0"/>
          </a:p>
        </p:txBody>
      </p:sp>
      <p:sp>
        <p:nvSpPr>
          <p:cNvPr id="4" name="Plassholder for lysbildenummer 3"/>
          <p:cNvSpPr>
            <a:spLocks noGrp="1"/>
          </p:cNvSpPr>
          <p:nvPr>
            <p:ph type="sldNum" sz="quarter" idx="5"/>
          </p:nvPr>
        </p:nvSpPr>
        <p:spPr/>
        <p:txBody>
          <a:bodyPr/>
          <a:lstStyle/>
          <a:p>
            <a:fld id="{6F5F0A06-658A-42EF-BD4E-4D8F7C9FC57A}" type="slidenum">
              <a:rPr lang="nb-NO" smtClean="0"/>
              <a:t>9</a:t>
            </a:fld>
            <a:endParaRPr lang="nb-NO"/>
          </a:p>
        </p:txBody>
      </p:sp>
    </p:spTree>
    <p:extLst>
      <p:ext uri="{BB962C8B-B14F-4D97-AF65-F5344CB8AC3E}">
        <p14:creationId xmlns:p14="http://schemas.microsoft.com/office/powerpoint/2010/main" val="196225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Let us assume the sun is an spherical ball of plasma/gas (simple model)</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noProof="0" dirty="0"/>
              <a:t>At any layer of the Sun´s interior…</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b="1" noProof="0" dirty="0"/>
              <a:t>Question: GP-</a:t>
            </a:r>
            <a:r>
              <a:rPr lang="en-GB" noProof="0" dirty="0"/>
              <a:t>&gt; Which forces do you think keep the Sun stable?</a:t>
            </a:r>
          </a:p>
        </p:txBody>
      </p:sp>
      <p:sp>
        <p:nvSpPr>
          <p:cNvPr id="4" name="Plassholder for lysbildenummer 3"/>
          <p:cNvSpPr>
            <a:spLocks noGrp="1"/>
          </p:cNvSpPr>
          <p:nvPr>
            <p:ph type="sldNum" sz="quarter" idx="5"/>
          </p:nvPr>
        </p:nvSpPr>
        <p:spPr/>
        <p:txBody>
          <a:bodyPr/>
          <a:lstStyle/>
          <a:p>
            <a:fld id="{6F5F0A06-658A-42EF-BD4E-4D8F7C9FC57A}" type="slidenum">
              <a:rPr lang="nb-NO" smtClean="0"/>
              <a:t>10</a:t>
            </a:fld>
            <a:endParaRPr lang="nb-NO"/>
          </a:p>
        </p:txBody>
      </p:sp>
    </p:spTree>
    <p:extLst>
      <p:ext uri="{BB962C8B-B14F-4D97-AF65-F5344CB8AC3E}">
        <p14:creationId xmlns:p14="http://schemas.microsoft.com/office/powerpoint/2010/main" val="134410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t>Let us assume the sun is an spherical ball of plasma/gas (simple model)</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noProof="0" dirty="0"/>
              <a:t>At any layer of the Sun´s interior (orange circle) </a:t>
            </a:r>
            <a:r>
              <a:rPr lang="en-US" noProof="0" dirty="0"/>
              <a:t>there is a balance between the </a:t>
            </a:r>
            <a:r>
              <a:rPr lang="en-US" b="1" noProof="0" dirty="0"/>
              <a:t>weight</a:t>
            </a:r>
            <a:r>
              <a:rPr lang="en-US" noProof="0" dirty="0"/>
              <a:t> exerted by the layers above it and the </a:t>
            </a:r>
            <a:r>
              <a:rPr lang="en-US" b="1" noProof="0" dirty="0"/>
              <a:t>pressure </a:t>
            </a:r>
            <a:r>
              <a:rPr lang="en-US" b="0" noProof="0" dirty="0"/>
              <a:t>of the gas underneath </a:t>
            </a:r>
            <a:r>
              <a:rPr lang="en-US" noProof="0" dirty="0"/>
              <a:t>it</a:t>
            </a:r>
            <a:endParaRPr lang="en-GB" noProof="0" dirty="0"/>
          </a:p>
          <a:p>
            <a:pPr marL="171450" indent="-171450">
              <a:buFont typeface="Arial" panose="020B0604020202020204" pitchFamily="34" charset="0"/>
              <a:buChar char="•"/>
            </a:pPr>
            <a:endParaRPr lang="en-GB" noProof="0" dirty="0"/>
          </a:p>
          <a:p>
            <a:pPr marL="0" indent="0">
              <a:buFont typeface="Arial" panose="020B0604020202020204" pitchFamily="34" charset="0"/>
              <a:buNone/>
            </a:pPr>
            <a:r>
              <a:rPr lang="en-GB" b="1" noProof="0" dirty="0"/>
              <a:t>Question: I </a:t>
            </a:r>
            <a:r>
              <a:rPr lang="en-GB" noProof="0" dirty="0"/>
              <a:t>-&gt; Can you think about another things where we found forces equilibrium</a:t>
            </a:r>
          </a:p>
          <a:p>
            <a:pPr marL="0" indent="0">
              <a:buFont typeface="Arial" panose="020B0604020202020204" pitchFamily="34" charset="0"/>
              <a:buNone/>
            </a:pPr>
            <a:r>
              <a:rPr lang="en-GB" noProof="0" dirty="0"/>
              <a:t>Example: </a:t>
            </a:r>
            <a:r>
              <a:rPr lang="en-GB" b="1" noProof="0" dirty="0"/>
              <a:t>balloon</a:t>
            </a:r>
            <a:r>
              <a:rPr lang="en-GB" noProof="0" dirty="0"/>
              <a:t> (teacher: inflate and close a balloon)</a:t>
            </a:r>
          </a:p>
          <a:p>
            <a:pPr marL="0" indent="0">
              <a:buFont typeface="Arial" panose="020B0604020202020204" pitchFamily="34" charset="0"/>
              <a:buNone/>
            </a:pPr>
            <a:r>
              <a:rPr lang="en-GB" b="1" noProof="0" dirty="0"/>
              <a:t>Reflection: GP </a:t>
            </a:r>
            <a:r>
              <a:rPr lang="en-GB" noProof="0" dirty="0"/>
              <a:t>-&gt; Which forces are here in equilibrium?</a:t>
            </a:r>
          </a:p>
        </p:txBody>
      </p:sp>
      <p:sp>
        <p:nvSpPr>
          <p:cNvPr id="4" name="Plassholder for lysbildenummer 3"/>
          <p:cNvSpPr>
            <a:spLocks noGrp="1"/>
          </p:cNvSpPr>
          <p:nvPr>
            <p:ph type="sldNum" sz="quarter" idx="5"/>
          </p:nvPr>
        </p:nvSpPr>
        <p:spPr/>
        <p:txBody>
          <a:bodyPr/>
          <a:lstStyle/>
          <a:p>
            <a:fld id="{6F5F0A06-658A-42EF-BD4E-4D8F7C9FC57A}" type="slidenum">
              <a:rPr lang="nb-NO" smtClean="0"/>
              <a:t>11</a:t>
            </a:fld>
            <a:endParaRPr lang="nb-NO"/>
          </a:p>
        </p:txBody>
      </p:sp>
    </p:spTree>
    <p:extLst>
      <p:ext uri="{BB962C8B-B14F-4D97-AF65-F5344CB8AC3E}">
        <p14:creationId xmlns:p14="http://schemas.microsoft.com/office/powerpoint/2010/main" val="136202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557C4B-9087-44C7-9A88-334C4BBD2AE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6D9AD54-B3DB-47D6-82EC-FEC5A0C33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E3C529D-7C82-4610-82FC-02EB880D6924}"/>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5" name="Plassholder for bunntekst 4">
            <a:extLst>
              <a:ext uri="{FF2B5EF4-FFF2-40B4-BE49-F238E27FC236}">
                <a16:creationId xmlns:a16="http://schemas.microsoft.com/office/drawing/2014/main" id="{520161E1-7FA6-4EE5-B2AE-E03627B906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A00677F-A95E-42B0-8BC1-EC3480CFD0E7}"/>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63780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9E71EF-9F0F-44FA-92C8-A8E556680EB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9A8A960-9EF1-4716-90B3-88130D16455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2AA049D-04EB-486C-9678-66AA37A8FFE7}"/>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5" name="Plassholder for bunntekst 4">
            <a:extLst>
              <a:ext uri="{FF2B5EF4-FFF2-40B4-BE49-F238E27FC236}">
                <a16:creationId xmlns:a16="http://schemas.microsoft.com/office/drawing/2014/main" id="{471620D3-7405-4DE3-8B46-7CFE12DAF24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AAE7164-A0FD-4B09-8211-8D8E0E5FFC06}"/>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394591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325DA62-5A70-4140-9EA8-3125FBFA794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EE9512-6866-45CE-A23E-931C121B434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FC62302-427E-4579-BDC7-D8FE4820B0C8}"/>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5" name="Plassholder for bunntekst 4">
            <a:extLst>
              <a:ext uri="{FF2B5EF4-FFF2-40B4-BE49-F238E27FC236}">
                <a16:creationId xmlns:a16="http://schemas.microsoft.com/office/drawing/2014/main" id="{7194DF8D-44EF-4905-AB87-7BAEFF78ACF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5972F2E-CA21-471D-BB62-C6B8555BC99B}"/>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2954682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14" name="Shape 314"/>
          <p:cNvSpPr>
            <a:spLocks noGrp="1"/>
          </p:cNvSpPr>
          <p:nvPr>
            <p:ph type="title"/>
          </p:nvPr>
        </p:nvSpPr>
        <p:spPr>
          <a:xfrm>
            <a:off x="609600" y="274638"/>
            <a:ext cx="10972801" cy="1143001"/>
          </a:xfrm>
          <a:prstGeom prst="rect">
            <a:avLst/>
          </a:prstGeom>
        </p:spPr>
        <p:txBody>
          <a:bodyPr>
            <a:normAutofit/>
          </a:bodyPr>
          <a:lstStyle>
            <a:lvl1pPr>
              <a:defRPr sz="4200">
                <a:solidFill>
                  <a:schemeClr val="accent3">
                    <a:lumOff val="44000"/>
                  </a:schemeClr>
                </a:solidFill>
                <a:latin typeface="Calibri"/>
                <a:ea typeface="Calibri"/>
                <a:cs typeface="Calibri"/>
                <a:sym typeface="Calibri"/>
              </a:defRPr>
            </a:lvl1pPr>
          </a:lstStyle>
          <a:p>
            <a:r>
              <a:t>Title Text</a:t>
            </a:r>
          </a:p>
        </p:txBody>
      </p:sp>
      <p:sp>
        <p:nvSpPr>
          <p:cNvPr id="315" name="Shape 315"/>
          <p:cNvSpPr>
            <a:spLocks noGrp="1"/>
          </p:cNvSpPr>
          <p:nvPr>
            <p:ph type="body" idx="1"/>
          </p:nvPr>
        </p:nvSpPr>
        <p:spPr>
          <a:xfrm>
            <a:off x="609600" y="1600200"/>
            <a:ext cx="10972801" cy="4525964"/>
          </a:xfrm>
          <a:prstGeom prst="rect">
            <a:avLst/>
          </a:prstGeom>
        </p:spPr>
        <p:txBody>
          <a:bodyPr>
            <a:normAutofit/>
          </a:bodyPr>
          <a:lstStyle>
            <a:lvl1pPr marL="321468" indent="-321468">
              <a:buSzPct val="100000"/>
              <a:buFont typeface="Arial"/>
              <a:buChar char="•"/>
              <a:defRPr sz="3000">
                <a:latin typeface="Calibri"/>
                <a:ea typeface="Calibri"/>
                <a:cs typeface="Calibri"/>
                <a:sym typeface="Calibri"/>
              </a:defRPr>
            </a:lvl1pPr>
            <a:lvl2pPr marL="763360" indent="-306160">
              <a:buSzPct val="100000"/>
              <a:buFont typeface="Arial"/>
              <a:buChar char="–"/>
              <a:defRPr sz="3000">
                <a:latin typeface="Calibri"/>
                <a:ea typeface="Calibri"/>
                <a:cs typeface="Calibri"/>
                <a:sym typeface="Calibri"/>
              </a:defRPr>
            </a:lvl2pPr>
            <a:lvl3pPr marL="1200150" indent="-285750">
              <a:buSzPct val="100000"/>
              <a:buFont typeface="Arial"/>
              <a:buChar char="•"/>
              <a:defRPr sz="3000">
                <a:latin typeface="Calibri"/>
                <a:ea typeface="Calibri"/>
                <a:cs typeface="Calibri"/>
                <a:sym typeface="Calibri"/>
              </a:defRPr>
            </a:lvl3pPr>
            <a:lvl4pPr marL="1714500" indent="-342900">
              <a:buSzPct val="100000"/>
              <a:buFont typeface="Arial"/>
              <a:buChar char="–"/>
              <a:defRPr sz="3000">
                <a:latin typeface="Calibri"/>
                <a:ea typeface="Calibri"/>
                <a:cs typeface="Calibri"/>
                <a:sym typeface="Calibri"/>
              </a:defRPr>
            </a:lvl4pPr>
            <a:lvl5pPr marL="2171700" indent="-342900">
              <a:buSzPct val="100000"/>
              <a:buFont typeface="Arial"/>
              <a:buChar char="»"/>
              <a:defRPr sz="3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6" name="Shape 316"/>
          <p:cNvSpPr>
            <a:spLocks noGrp="1"/>
          </p:cNvSpPr>
          <p:nvPr>
            <p:ph type="sldNum" sz="quarter" idx="2"/>
          </p:nvPr>
        </p:nvSpPr>
        <p:spPr>
          <a:xfrm>
            <a:off x="11248184" y="6416993"/>
            <a:ext cx="334216" cy="243841"/>
          </a:xfrm>
          <a:prstGeom prst="rect">
            <a:avLst/>
          </a:prstGeom>
        </p:spPr>
        <p:txBody>
          <a:bodyPr wrap="none" anchor="ctr"/>
          <a:lstStyle>
            <a:lvl1pPr>
              <a:defRPr sz="1100">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7229306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32BA82-29B9-41D0-A787-81431259E6E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C3C1AEE-C919-46D6-9D35-3791946BA98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1AB26E7-1416-4618-AE85-3B4C21EE2532}"/>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5" name="Plassholder for bunntekst 4">
            <a:extLst>
              <a:ext uri="{FF2B5EF4-FFF2-40B4-BE49-F238E27FC236}">
                <a16:creationId xmlns:a16="http://schemas.microsoft.com/office/drawing/2014/main" id="{0254078E-89CC-40AC-86B7-71E523A6D95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6B3B0E-32FF-47F0-88AC-67591F1FC22B}"/>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349713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DB4884-C38A-4076-9C90-E030BDED9AA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90725B7-F984-4EDD-81BE-7FF263D2B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6C9A9BE-EED9-43BF-BBD9-70855C83C9B8}"/>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5" name="Plassholder for bunntekst 4">
            <a:extLst>
              <a:ext uri="{FF2B5EF4-FFF2-40B4-BE49-F238E27FC236}">
                <a16:creationId xmlns:a16="http://schemas.microsoft.com/office/drawing/2014/main" id="{364628F2-F377-40FE-AAC7-67BB313FDF7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4C95A95-D4A3-419F-B734-1F85CDAD70B5}"/>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154999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0B3B68-4969-47F1-98ED-8A0EB86A38C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E6DCE81-3065-4C05-B992-4147B5F620E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624A1F3-6EE5-4C26-A42C-92B9490A225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CD1F68C-1297-47F8-93FB-2D55BFECAA27}"/>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6" name="Plassholder for bunntekst 5">
            <a:extLst>
              <a:ext uri="{FF2B5EF4-FFF2-40B4-BE49-F238E27FC236}">
                <a16:creationId xmlns:a16="http://schemas.microsoft.com/office/drawing/2014/main" id="{CAFA1F57-ED91-4F89-9040-F9128D9C1C6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4CF2388-858A-4CBE-8585-BC3FBEC3F8FC}"/>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101454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C65796-01CA-42C8-A4DC-4CEC51E8486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35D8BCB-66B6-4F46-9056-2C70EFED4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09F776A-DDB9-4182-B3D3-B5CF3B4C8B8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73CCE40-F907-4DC4-9024-223EE68C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B4CAB9C-0081-4857-9115-190D3D463D1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A0F9966-3F3F-43DE-A0CA-CF5A3D48D5B5}"/>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8" name="Plassholder for bunntekst 7">
            <a:extLst>
              <a:ext uri="{FF2B5EF4-FFF2-40B4-BE49-F238E27FC236}">
                <a16:creationId xmlns:a16="http://schemas.microsoft.com/office/drawing/2014/main" id="{79972800-73B6-4816-939F-DA474C864BA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6375129-2C51-4575-B8CC-6FA071F2C576}"/>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209455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CDE9BD-7193-4824-9E79-244D0092155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69A4DD5-6B17-4349-886D-2633CB8C4DF8}"/>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4" name="Plassholder for bunntekst 3">
            <a:extLst>
              <a:ext uri="{FF2B5EF4-FFF2-40B4-BE49-F238E27FC236}">
                <a16:creationId xmlns:a16="http://schemas.microsoft.com/office/drawing/2014/main" id="{C94A590B-5B17-47C7-B230-4B852843ED8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47EBEF1-E476-4790-896A-DA4207E04577}"/>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203362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F919C8C-D5DE-4F3C-8D3B-3F1690CB7E00}"/>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3" name="Plassholder for bunntekst 2">
            <a:extLst>
              <a:ext uri="{FF2B5EF4-FFF2-40B4-BE49-F238E27FC236}">
                <a16:creationId xmlns:a16="http://schemas.microsoft.com/office/drawing/2014/main" id="{6A631940-FB85-4F05-B692-90432DC110B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ADD0DD9-9447-4D5D-8BD4-138A34191E3F}"/>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115167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90BAF3-08C5-4B04-B6CF-0DB57B78430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19BDAC9-9309-40FE-A387-9DD13D179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134B10E-DBB7-4039-BA65-13934618C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7E413CD-8618-4557-AA09-A662A6EEED1A}"/>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6" name="Plassholder for bunntekst 5">
            <a:extLst>
              <a:ext uri="{FF2B5EF4-FFF2-40B4-BE49-F238E27FC236}">
                <a16:creationId xmlns:a16="http://schemas.microsoft.com/office/drawing/2014/main" id="{D55B7963-FF63-4140-BBF8-3B078383AB9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1FEB40-3475-45DD-9FB6-7BB0622BE297}"/>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186537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66E598-25A0-470D-A201-F6FAF6FF82B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904DFAB-3F37-48DB-A212-596F049A4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85996000-32D8-4C8F-9B5E-8D8665829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9B849AF-1827-4214-A15F-9E0266FAC02A}"/>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6" name="Plassholder for bunntekst 5">
            <a:extLst>
              <a:ext uri="{FF2B5EF4-FFF2-40B4-BE49-F238E27FC236}">
                <a16:creationId xmlns:a16="http://schemas.microsoft.com/office/drawing/2014/main" id="{E5958D4D-92A1-4884-B5A6-3BBD0EBB930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E096EAA-335C-4C19-B4FD-20E62331E931}"/>
              </a:ext>
            </a:extLst>
          </p:cNvPr>
          <p:cNvSpPr>
            <a:spLocks noGrp="1"/>
          </p:cNvSpPr>
          <p:nvPr>
            <p:ph type="sldNum" sz="quarter" idx="12"/>
          </p:nvPr>
        </p:nvSpPr>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240601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44B8A7C-2BAF-4A87-94C4-59BEAC227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0CA7F39-1758-4ADD-A559-B6BC79BBC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ABB6801-CFE5-4594-8705-B709C2ACF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25CF8-B442-4CA2-BE15-31A3DED67F74}" type="datetimeFigureOut">
              <a:rPr lang="nb-NO" smtClean="0"/>
              <a:t>09.02.2020</a:t>
            </a:fld>
            <a:endParaRPr lang="nb-NO"/>
          </a:p>
        </p:txBody>
      </p:sp>
      <p:sp>
        <p:nvSpPr>
          <p:cNvPr id="5" name="Plassholder for bunntekst 4">
            <a:extLst>
              <a:ext uri="{FF2B5EF4-FFF2-40B4-BE49-F238E27FC236}">
                <a16:creationId xmlns:a16="http://schemas.microsoft.com/office/drawing/2014/main" id="{033C9D1B-BA36-4DCA-A044-AB0F3E99A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0921ECE-8CE8-4B1C-95DC-9A7568354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9BED7-332C-4F4D-BD59-96FD71FE95E7}" type="slidenum">
              <a:rPr lang="nb-NO" smtClean="0"/>
              <a:t>‹#›</a:t>
            </a:fld>
            <a:endParaRPr lang="nb-NO"/>
          </a:p>
        </p:txBody>
      </p:sp>
    </p:spTree>
    <p:extLst>
      <p:ext uri="{BB962C8B-B14F-4D97-AF65-F5344CB8AC3E}">
        <p14:creationId xmlns:p14="http://schemas.microsoft.com/office/powerpoint/2010/main" val="1753381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5F0888-E1AF-48FC-A092-DDFEA3F52255}"/>
              </a:ext>
            </a:extLst>
          </p:cNvPr>
          <p:cNvSpPr>
            <a:spLocks noGrp="1"/>
          </p:cNvSpPr>
          <p:nvPr>
            <p:ph type="ctrTitle"/>
          </p:nvPr>
        </p:nvSpPr>
        <p:spPr/>
        <p:txBody>
          <a:bodyPr/>
          <a:lstStyle/>
          <a:p>
            <a:r>
              <a:rPr lang="es-ES" dirty="0" err="1">
                <a:solidFill>
                  <a:srgbClr val="127AA2"/>
                </a:solidFill>
              </a:rPr>
              <a:t>Our</a:t>
            </a:r>
            <a:r>
              <a:rPr lang="es-ES" dirty="0">
                <a:solidFill>
                  <a:srgbClr val="127AA2"/>
                </a:solidFill>
              </a:rPr>
              <a:t> </a:t>
            </a:r>
            <a:r>
              <a:rPr lang="es-ES" dirty="0" err="1">
                <a:solidFill>
                  <a:srgbClr val="127AA2"/>
                </a:solidFill>
              </a:rPr>
              <a:t>Star</a:t>
            </a:r>
            <a:r>
              <a:rPr lang="es-ES" dirty="0">
                <a:solidFill>
                  <a:srgbClr val="127AA2"/>
                </a:solidFill>
              </a:rPr>
              <a:t>, </a:t>
            </a:r>
            <a:r>
              <a:rPr lang="es-ES" dirty="0" err="1">
                <a:solidFill>
                  <a:srgbClr val="127AA2"/>
                </a:solidFill>
              </a:rPr>
              <a:t>the</a:t>
            </a:r>
            <a:r>
              <a:rPr lang="es-ES" dirty="0">
                <a:solidFill>
                  <a:srgbClr val="127AA2"/>
                </a:solidFill>
              </a:rPr>
              <a:t> </a:t>
            </a:r>
            <a:r>
              <a:rPr lang="es-ES" dirty="0" err="1">
                <a:solidFill>
                  <a:srgbClr val="127AA2"/>
                </a:solidFill>
              </a:rPr>
              <a:t>Sun</a:t>
            </a:r>
            <a:r>
              <a:rPr lang="es-ES" dirty="0">
                <a:solidFill>
                  <a:srgbClr val="127AA2"/>
                </a:solidFill>
              </a:rPr>
              <a:t> </a:t>
            </a:r>
            <a:endParaRPr lang="nb-NO" dirty="0">
              <a:solidFill>
                <a:srgbClr val="127AA2"/>
              </a:solidFill>
            </a:endParaRPr>
          </a:p>
        </p:txBody>
      </p:sp>
      <p:sp>
        <p:nvSpPr>
          <p:cNvPr id="3" name="Undertittel 2">
            <a:extLst>
              <a:ext uri="{FF2B5EF4-FFF2-40B4-BE49-F238E27FC236}">
                <a16:creationId xmlns:a16="http://schemas.microsoft.com/office/drawing/2014/main" id="{14D72C10-D8DC-4CE1-9921-3EC71B03E6FB}"/>
              </a:ext>
            </a:extLst>
          </p:cNvPr>
          <p:cNvSpPr>
            <a:spLocks noGrp="1"/>
          </p:cNvSpPr>
          <p:nvPr>
            <p:ph type="subTitle" idx="1"/>
          </p:nvPr>
        </p:nvSpPr>
        <p:spPr/>
        <p:txBody>
          <a:bodyPr>
            <a:normAutofit/>
          </a:bodyPr>
          <a:lstStyle/>
          <a:p>
            <a:r>
              <a:rPr lang="es-ES" sz="3200" dirty="0" err="1">
                <a:solidFill>
                  <a:srgbClr val="95BE11"/>
                </a:solidFill>
              </a:rPr>
              <a:t>The</a:t>
            </a:r>
            <a:r>
              <a:rPr lang="es-ES" sz="3200" dirty="0">
                <a:solidFill>
                  <a:srgbClr val="95BE11"/>
                </a:solidFill>
              </a:rPr>
              <a:t> </a:t>
            </a:r>
            <a:r>
              <a:rPr lang="es-ES" sz="3200" dirty="0" err="1">
                <a:solidFill>
                  <a:srgbClr val="95BE11"/>
                </a:solidFill>
              </a:rPr>
              <a:t>naked</a:t>
            </a:r>
            <a:r>
              <a:rPr lang="es-ES" sz="3200" dirty="0">
                <a:solidFill>
                  <a:srgbClr val="95BE11"/>
                </a:solidFill>
              </a:rPr>
              <a:t> </a:t>
            </a:r>
            <a:r>
              <a:rPr lang="es-ES" sz="3200" dirty="0" err="1">
                <a:solidFill>
                  <a:srgbClr val="95BE11"/>
                </a:solidFill>
              </a:rPr>
              <a:t>eye</a:t>
            </a:r>
            <a:endParaRPr lang="nb-NO" sz="3200" dirty="0">
              <a:solidFill>
                <a:srgbClr val="95BE11"/>
              </a:solidFill>
            </a:endParaRPr>
          </a:p>
        </p:txBody>
      </p:sp>
      <p:pic>
        <p:nvPicPr>
          <p:cNvPr id="8" name="Bilde 7">
            <a:extLst>
              <a:ext uri="{FF2B5EF4-FFF2-40B4-BE49-F238E27FC236}">
                <a16:creationId xmlns:a16="http://schemas.microsoft.com/office/drawing/2014/main" id="{E19F7484-DFD3-4A15-B19F-154F40D3F412}"/>
              </a:ext>
            </a:extLst>
          </p:cNvPr>
          <p:cNvPicPr/>
          <p:nvPr/>
        </p:nvPicPr>
        <p:blipFill rotWithShape="1">
          <a:blip r:embed="rId2" cstate="print">
            <a:extLst>
              <a:ext uri="{28A0092B-C50C-407E-A947-70E740481C1C}">
                <a14:useLocalDpi xmlns:a14="http://schemas.microsoft.com/office/drawing/2010/main" val="0"/>
              </a:ext>
            </a:extLst>
          </a:blip>
          <a:srcRect l="22382" t="14893" r="15509" b="19567"/>
          <a:stretch/>
        </p:blipFill>
        <p:spPr bwMode="auto">
          <a:xfrm>
            <a:off x="92632" y="126048"/>
            <a:ext cx="1855470" cy="1801495"/>
          </a:xfrm>
          <a:prstGeom prst="rect">
            <a:avLst/>
          </a:prstGeom>
          <a:noFill/>
          <a:ln>
            <a:noFill/>
          </a:ln>
          <a:extLst>
            <a:ext uri="{53640926-AAD7-44D8-BBD7-CCE9431645EC}">
              <a14:shadowObscured xmlns:a14="http://schemas.microsoft.com/office/drawing/2010/main"/>
            </a:ext>
          </a:extLst>
        </p:spPr>
      </p:pic>
      <p:sp>
        <p:nvSpPr>
          <p:cNvPr id="10" name="Rektangel 9">
            <a:extLst>
              <a:ext uri="{FF2B5EF4-FFF2-40B4-BE49-F238E27FC236}">
                <a16:creationId xmlns:a16="http://schemas.microsoft.com/office/drawing/2014/main" id="{CA47702F-ADF9-497E-8103-A3F677D55D31}"/>
              </a:ext>
            </a:extLst>
          </p:cNvPr>
          <p:cNvSpPr/>
          <p:nvPr/>
        </p:nvSpPr>
        <p:spPr>
          <a:xfrm>
            <a:off x="0" y="6386577"/>
            <a:ext cx="12192000" cy="471423"/>
          </a:xfrm>
          <a:prstGeom prst="rect">
            <a:avLst/>
          </a:prstGeom>
          <a:solidFill>
            <a:srgbClr val="95B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C466AD77-0F69-4ECA-9855-0F5D478036B3}"/>
              </a:ext>
            </a:extLst>
          </p:cNvPr>
          <p:cNvSpPr/>
          <p:nvPr/>
        </p:nvSpPr>
        <p:spPr>
          <a:xfrm>
            <a:off x="0" y="6195442"/>
            <a:ext cx="12192000" cy="191135"/>
          </a:xfrm>
          <a:prstGeom prst="rect">
            <a:avLst/>
          </a:prstGeom>
          <a:solidFill>
            <a:srgbClr val="127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5206204E-9353-4E9D-9779-76FF468D17ED}"/>
              </a:ext>
            </a:extLst>
          </p:cNvPr>
          <p:cNvPicPr>
            <a:picLocks noChangeAspect="1"/>
          </p:cNvPicPr>
          <p:nvPr/>
        </p:nvPicPr>
        <p:blipFill>
          <a:blip r:embed="rId3"/>
          <a:stretch>
            <a:fillRect/>
          </a:stretch>
        </p:blipFill>
        <p:spPr>
          <a:xfrm>
            <a:off x="9100317" y="358719"/>
            <a:ext cx="2999051" cy="856654"/>
          </a:xfrm>
          <a:prstGeom prst="rect">
            <a:avLst/>
          </a:prstGeom>
        </p:spPr>
      </p:pic>
    </p:spTree>
    <p:extLst>
      <p:ext uri="{BB962C8B-B14F-4D97-AF65-F5344CB8AC3E}">
        <p14:creationId xmlns:p14="http://schemas.microsoft.com/office/powerpoint/2010/main" val="208748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748BE447-96CF-44F6-9C56-0EE09FABBB1A}"/>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image26.jpg" descr="sol-coyote.jpg">
            <a:extLst>
              <a:ext uri="{FF2B5EF4-FFF2-40B4-BE49-F238E27FC236}">
                <a16:creationId xmlns:a16="http://schemas.microsoft.com/office/drawing/2014/main" id="{38CC4746-10A9-403B-994C-BB6F90F026E8}"/>
              </a:ext>
            </a:extLst>
          </p:cNvPr>
          <p:cNvPicPr>
            <a:picLocks noChangeAspect="1"/>
          </p:cNvPicPr>
          <p:nvPr/>
        </p:nvPicPr>
        <p:blipFill>
          <a:blip r:embed="rId3">
            <a:extLst/>
          </a:blip>
          <a:stretch>
            <a:fillRect/>
          </a:stretch>
        </p:blipFill>
        <p:spPr>
          <a:xfrm>
            <a:off x="3416005" y="704138"/>
            <a:ext cx="6223001" cy="5618165"/>
          </a:xfrm>
          <a:prstGeom prst="rect">
            <a:avLst/>
          </a:prstGeom>
          <a:ln w="12700">
            <a:miter lim="400000"/>
          </a:ln>
        </p:spPr>
      </p:pic>
      <p:sp>
        <p:nvSpPr>
          <p:cNvPr id="6" name="Shape 553">
            <a:extLst>
              <a:ext uri="{FF2B5EF4-FFF2-40B4-BE49-F238E27FC236}">
                <a16:creationId xmlns:a16="http://schemas.microsoft.com/office/drawing/2014/main" id="{A3F9A9B8-2EE3-49F7-8A75-8F7DC40E0DCB}"/>
              </a:ext>
            </a:extLst>
          </p:cNvPr>
          <p:cNvSpPr/>
          <p:nvPr/>
        </p:nvSpPr>
        <p:spPr>
          <a:xfrm>
            <a:off x="4813005" y="1790700"/>
            <a:ext cx="3429000" cy="3276600"/>
          </a:xfrm>
          <a:prstGeom prst="ellipse">
            <a:avLst/>
          </a:prstGeom>
          <a:ln w="88900">
            <a:solidFill>
              <a:srgbClr val="FF9820"/>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pic>
        <p:nvPicPr>
          <p:cNvPr id="11" name="Bilde 10">
            <a:extLst>
              <a:ext uri="{FF2B5EF4-FFF2-40B4-BE49-F238E27FC236}">
                <a16:creationId xmlns:a16="http://schemas.microsoft.com/office/drawing/2014/main" id="{A7DBAC37-B7A0-450E-A1AA-F08DE02106ED}"/>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017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008BB40-871E-4255-B3F1-128E6064DAA9}"/>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ittel 3">
            <a:extLst>
              <a:ext uri="{FF2B5EF4-FFF2-40B4-BE49-F238E27FC236}">
                <a16:creationId xmlns:a16="http://schemas.microsoft.com/office/drawing/2014/main" id="{7A4A21FA-32C2-4E67-9AD2-35EC5386DD96}"/>
              </a:ext>
            </a:extLst>
          </p:cNvPr>
          <p:cNvSpPr>
            <a:spLocks noGrp="1"/>
          </p:cNvSpPr>
          <p:nvPr>
            <p:ph type="title"/>
          </p:nvPr>
        </p:nvSpPr>
        <p:spPr/>
        <p:txBody>
          <a:bodyPr/>
          <a:lstStyle/>
          <a:p>
            <a:endParaRPr lang="nb-NO" dirty="0"/>
          </a:p>
        </p:txBody>
      </p:sp>
      <p:pic>
        <p:nvPicPr>
          <p:cNvPr id="10" name="image26.jpg" descr="sol-coyote.jpg">
            <a:extLst>
              <a:ext uri="{FF2B5EF4-FFF2-40B4-BE49-F238E27FC236}">
                <a16:creationId xmlns:a16="http://schemas.microsoft.com/office/drawing/2014/main" id="{38CC4746-10A9-403B-994C-BB6F90F026E8}"/>
              </a:ext>
            </a:extLst>
          </p:cNvPr>
          <p:cNvPicPr>
            <a:picLocks noChangeAspect="1"/>
          </p:cNvPicPr>
          <p:nvPr/>
        </p:nvPicPr>
        <p:blipFill>
          <a:blip r:embed="rId3">
            <a:extLst/>
          </a:blip>
          <a:stretch>
            <a:fillRect/>
          </a:stretch>
        </p:blipFill>
        <p:spPr>
          <a:xfrm>
            <a:off x="3416005" y="704138"/>
            <a:ext cx="6223001" cy="5618165"/>
          </a:xfrm>
          <a:prstGeom prst="rect">
            <a:avLst/>
          </a:prstGeom>
          <a:ln w="12700">
            <a:miter lim="400000"/>
          </a:ln>
        </p:spPr>
      </p:pic>
      <p:sp>
        <p:nvSpPr>
          <p:cNvPr id="6" name="Shape 553">
            <a:extLst>
              <a:ext uri="{FF2B5EF4-FFF2-40B4-BE49-F238E27FC236}">
                <a16:creationId xmlns:a16="http://schemas.microsoft.com/office/drawing/2014/main" id="{A3F9A9B8-2EE3-49F7-8A75-8F7DC40E0DCB}"/>
              </a:ext>
            </a:extLst>
          </p:cNvPr>
          <p:cNvSpPr/>
          <p:nvPr/>
        </p:nvSpPr>
        <p:spPr>
          <a:xfrm>
            <a:off x="4813005" y="1790700"/>
            <a:ext cx="3429000" cy="3276600"/>
          </a:xfrm>
          <a:prstGeom prst="ellipse">
            <a:avLst/>
          </a:prstGeom>
          <a:ln w="88900">
            <a:solidFill>
              <a:srgbClr val="FF9820"/>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9" name="Shape 560">
            <a:extLst>
              <a:ext uri="{FF2B5EF4-FFF2-40B4-BE49-F238E27FC236}">
                <a16:creationId xmlns:a16="http://schemas.microsoft.com/office/drawing/2014/main" id="{86BA1AF0-E77D-4DAD-A07E-265F5BD9E339}"/>
              </a:ext>
            </a:extLst>
          </p:cNvPr>
          <p:cNvSpPr/>
          <p:nvPr/>
        </p:nvSpPr>
        <p:spPr>
          <a:xfrm>
            <a:off x="6337006" y="876551"/>
            <a:ext cx="381000" cy="838201"/>
          </a:xfrm>
          <a:custGeom>
            <a:avLst/>
            <a:gdLst/>
            <a:ahLst/>
            <a:cxnLst>
              <a:cxn ang="0">
                <a:pos x="wd2" y="hd2"/>
              </a:cxn>
              <a:cxn ang="5400000">
                <a:pos x="wd2" y="hd2"/>
              </a:cxn>
              <a:cxn ang="10800000">
                <a:pos x="wd2" y="hd2"/>
              </a:cxn>
              <a:cxn ang="16200000">
                <a:pos x="wd2" y="hd2"/>
              </a:cxn>
            </a:cxnLst>
            <a:rect l="0" t="0" r="r" b="b"/>
            <a:pathLst>
              <a:path w="21600" h="21600" extrusionOk="0">
                <a:moveTo>
                  <a:pt x="0" y="16691"/>
                </a:moveTo>
                <a:lnTo>
                  <a:pt x="5400" y="16691"/>
                </a:lnTo>
                <a:lnTo>
                  <a:pt x="5400" y="0"/>
                </a:lnTo>
                <a:lnTo>
                  <a:pt x="16200" y="0"/>
                </a:lnTo>
                <a:lnTo>
                  <a:pt x="16200" y="16691"/>
                </a:lnTo>
                <a:lnTo>
                  <a:pt x="21600" y="16691"/>
                </a:lnTo>
                <a:lnTo>
                  <a:pt x="10800" y="21600"/>
                </a:lnTo>
                <a:close/>
              </a:path>
            </a:pathLst>
          </a:custGeom>
          <a:solidFill>
            <a:srgbClr val="0000FF"/>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1" name="Shape 561">
            <a:extLst>
              <a:ext uri="{FF2B5EF4-FFF2-40B4-BE49-F238E27FC236}">
                <a16:creationId xmlns:a16="http://schemas.microsoft.com/office/drawing/2014/main" id="{65207C50-7CA9-4CF9-A9E5-4298B7439C67}"/>
              </a:ext>
            </a:extLst>
          </p:cNvPr>
          <p:cNvSpPr/>
          <p:nvPr/>
        </p:nvSpPr>
        <p:spPr>
          <a:xfrm rot="10800000" flipH="1">
            <a:off x="6337006" y="1919288"/>
            <a:ext cx="381000" cy="838200"/>
          </a:xfrm>
          <a:custGeom>
            <a:avLst/>
            <a:gdLst/>
            <a:ahLst/>
            <a:cxnLst>
              <a:cxn ang="0">
                <a:pos x="wd2" y="hd2"/>
              </a:cxn>
              <a:cxn ang="5400000">
                <a:pos x="wd2" y="hd2"/>
              </a:cxn>
              <a:cxn ang="10800000">
                <a:pos x="wd2" y="hd2"/>
              </a:cxn>
              <a:cxn ang="16200000">
                <a:pos x="wd2" y="hd2"/>
              </a:cxn>
            </a:cxnLst>
            <a:rect l="0" t="0" r="r" b="b"/>
            <a:pathLst>
              <a:path w="21600" h="21600" extrusionOk="0">
                <a:moveTo>
                  <a:pt x="0" y="16691"/>
                </a:moveTo>
                <a:lnTo>
                  <a:pt x="5400" y="16691"/>
                </a:lnTo>
                <a:lnTo>
                  <a:pt x="5400" y="0"/>
                </a:lnTo>
                <a:lnTo>
                  <a:pt x="16200" y="0"/>
                </a:lnTo>
                <a:lnTo>
                  <a:pt x="16200" y="16691"/>
                </a:lnTo>
                <a:lnTo>
                  <a:pt x="21600" y="16691"/>
                </a:lnTo>
                <a:lnTo>
                  <a:pt x="10800" y="21600"/>
                </a:lnTo>
                <a:close/>
              </a:path>
            </a:pathLst>
          </a:custGeom>
          <a:solidFill>
            <a:srgbClr val="984807"/>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2" name="Shape 563">
            <a:extLst>
              <a:ext uri="{FF2B5EF4-FFF2-40B4-BE49-F238E27FC236}">
                <a16:creationId xmlns:a16="http://schemas.microsoft.com/office/drawing/2014/main" id="{67FC850A-EF44-44A4-930C-27E64F8C5680}"/>
              </a:ext>
            </a:extLst>
          </p:cNvPr>
          <p:cNvSpPr/>
          <p:nvPr/>
        </p:nvSpPr>
        <p:spPr>
          <a:xfrm>
            <a:off x="5394171" y="2245429"/>
            <a:ext cx="1676401"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000" b="1">
                <a:solidFill>
                  <a:srgbClr val="FF0000"/>
                </a:solidFill>
                <a:uFill>
                  <a:solidFill>
                    <a:srgbClr val="FF0000"/>
                  </a:solidFill>
                </a:uFill>
                <a:latin typeface="Times"/>
                <a:ea typeface="Times"/>
                <a:cs typeface="Times"/>
                <a:sym typeface="Times"/>
              </a:defRPr>
            </a:lvl1pPr>
          </a:lstStyle>
          <a:p>
            <a:pPr>
              <a:defRPr sz="2600" b="0">
                <a:solidFill>
                  <a:srgbClr val="000000"/>
                </a:solidFill>
                <a:uFill>
                  <a:solidFill>
                    <a:srgbClr val="000000"/>
                  </a:solidFill>
                </a:uFill>
              </a:defRPr>
            </a:pPr>
            <a:r>
              <a:rPr sz="2000" b="0" dirty="0">
                <a:solidFill>
                  <a:srgbClr val="984807"/>
                </a:solidFill>
                <a:uFill>
                  <a:solidFill>
                    <a:srgbClr val="FF0000"/>
                  </a:solidFill>
                </a:uFill>
                <a:latin typeface="+mn-lt"/>
              </a:rPr>
              <a:t>Pressure</a:t>
            </a:r>
          </a:p>
        </p:txBody>
      </p:sp>
      <p:sp>
        <p:nvSpPr>
          <p:cNvPr id="13" name="Shape 563">
            <a:extLst>
              <a:ext uri="{FF2B5EF4-FFF2-40B4-BE49-F238E27FC236}">
                <a16:creationId xmlns:a16="http://schemas.microsoft.com/office/drawing/2014/main" id="{CAB79F29-C54E-43D4-9ED5-668120D39279}"/>
              </a:ext>
            </a:extLst>
          </p:cNvPr>
          <p:cNvSpPr/>
          <p:nvPr/>
        </p:nvSpPr>
        <p:spPr>
          <a:xfrm>
            <a:off x="6710734" y="1021029"/>
            <a:ext cx="1676401"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000" b="1">
                <a:solidFill>
                  <a:srgbClr val="FF0000"/>
                </a:solidFill>
                <a:uFill>
                  <a:solidFill>
                    <a:srgbClr val="FF0000"/>
                  </a:solidFill>
                </a:uFill>
                <a:latin typeface="Times"/>
                <a:ea typeface="Times"/>
                <a:cs typeface="Times"/>
                <a:sym typeface="Times"/>
              </a:defRPr>
            </a:lvl1pPr>
          </a:lstStyle>
          <a:p>
            <a:pPr>
              <a:defRPr sz="2600" b="0">
                <a:solidFill>
                  <a:srgbClr val="000000"/>
                </a:solidFill>
                <a:uFill>
                  <a:solidFill>
                    <a:srgbClr val="000000"/>
                  </a:solidFill>
                </a:uFill>
              </a:defRPr>
            </a:pPr>
            <a:r>
              <a:rPr lang="es-ES" sz="2000" b="0" dirty="0" err="1">
                <a:solidFill>
                  <a:srgbClr val="0000FF"/>
                </a:solidFill>
                <a:latin typeface="+mn-lt"/>
              </a:rPr>
              <a:t>Gravity</a:t>
            </a:r>
            <a:endParaRPr sz="2400" b="0" dirty="0">
              <a:solidFill>
                <a:srgbClr val="0000FF"/>
              </a:solidFill>
              <a:uFill>
                <a:solidFill>
                  <a:srgbClr val="FF0000"/>
                </a:solidFill>
              </a:uFill>
              <a:latin typeface="+mn-lt"/>
            </a:endParaRPr>
          </a:p>
        </p:txBody>
      </p:sp>
      <p:pic>
        <p:nvPicPr>
          <p:cNvPr id="15" name="Bilde 14">
            <a:extLst>
              <a:ext uri="{FF2B5EF4-FFF2-40B4-BE49-F238E27FC236}">
                <a16:creationId xmlns:a16="http://schemas.microsoft.com/office/drawing/2014/main" id="{B6EDD76E-84DB-4EFD-BB90-8D66D7219BA2}"/>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402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008BB40-871E-4255-B3F1-128E6064DAA9}"/>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image26.jpg" descr="sol-coyote.jpg">
            <a:extLst>
              <a:ext uri="{FF2B5EF4-FFF2-40B4-BE49-F238E27FC236}">
                <a16:creationId xmlns:a16="http://schemas.microsoft.com/office/drawing/2014/main" id="{38CC4746-10A9-403B-994C-BB6F90F026E8}"/>
              </a:ext>
            </a:extLst>
          </p:cNvPr>
          <p:cNvPicPr>
            <a:picLocks noChangeAspect="1"/>
          </p:cNvPicPr>
          <p:nvPr/>
        </p:nvPicPr>
        <p:blipFill>
          <a:blip r:embed="rId3">
            <a:extLst/>
          </a:blip>
          <a:stretch>
            <a:fillRect/>
          </a:stretch>
        </p:blipFill>
        <p:spPr>
          <a:xfrm>
            <a:off x="3416005" y="704138"/>
            <a:ext cx="6223001" cy="5618165"/>
          </a:xfrm>
          <a:prstGeom prst="rect">
            <a:avLst/>
          </a:prstGeom>
          <a:ln w="12700">
            <a:miter lim="400000"/>
          </a:ln>
        </p:spPr>
      </p:pic>
      <p:sp>
        <p:nvSpPr>
          <p:cNvPr id="6" name="Shape 553">
            <a:extLst>
              <a:ext uri="{FF2B5EF4-FFF2-40B4-BE49-F238E27FC236}">
                <a16:creationId xmlns:a16="http://schemas.microsoft.com/office/drawing/2014/main" id="{A3F9A9B8-2EE3-49F7-8A75-8F7DC40E0DCB}"/>
              </a:ext>
            </a:extLst>
          </p:cNvPr>
          <p:cNvSpPr/>
          <p:nvPr/>
        </p:nvSpPr>
        <p:spPr>
          <a:xfrm>
            <a:off x="4224773" y="1188909"/>
            <a:ext cx="4630468" cy="4526091"/>
          </a:xfrm>
          <a:prstGeom prst="ellipse">
            <a:avLst/>
          </a:prstGeom>
          <a:noFill/>
          <a:ln w="88900">
            <a:solidFill>
              <a:schemeClr val="accent4">
                <a:lumMod val="40000"/>
                <a:lumOff val="60000"/>
              </a:schemeClr>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9" name="Shape 560">
            <a:extLst>
              <a:ext uri="{FF2B5EF4-FFF2-40B4-BE49-F238E27FC236}">
                <a16:creationId xmlns:a16="http://schemas.microsoft.com/office/drawing/2014/main" id="{86BA1AF0-E77D-4DAD-A07E-265F5BD9E339}"/>
              </a:ext>
            </a:extLst>
          </p:cNvPr>
          <p:cNvSpPr/>
          <p:nvPr/>
        </p:nvSpPr>
        <p:spPr>
          <a:xfrm>
            <a:off x="6371731" y="710675"/>
            <a:ext cx="242095" cy="402900"/>
          </a:xfrm>
          <a:custGeom>
            <a:avLst/>
            <a:gdLst/>
            <a:ahLst/>
            <a:cxnLst>
              <a:cxn ang="0">
                <a:pos x="wd2" y="hd2"/>
              </a:cxn>
              <a:cxn ang="5400000">
                <a:pos x="wd2" y="hd2"/>
              </a:cxn>
              <a:cxn ang="10800000">
                <a:pos x="wd2" y="hd2"/>
              </a:cxn>
              <a:cxn ang="16200000">
                <a:pos x="wd2" y="hd2"/>
              </a:cxn>
            </a:cxnLst>
            <a:rect l="0" t="0" r="r" b="b"/>
            <a:pathLst>
              <a:path w="21600" h="21600" extrusionOk="0">
                <a:moveTo>
                  <a:pt x="0" y="16691"/>
                </a:moveTo>
                <a:lnTo>
                  <a:pt x="5400" y="16691"/>
                </a:lnTo>
                <a:lnTo>
                  <a:pt x="5400" y="0"/>
                </a:lnTo>
                <a:lnTo>
                  <a:pt x="16200" y="0"/>
                </a:lnTo>
                <a:lnTo>
                  <a:pt x="16200" y="16691"/>
                </a:lnTo>
                <a:lnTo>
                  <a:pt x="21600" y="16691"/>
                </a:lnTo>
                <a:lnTo>
                  <a:pt x="10800" y="21600"/>
                </a:lnTo>
                <a:close/>
              </a:path>
            </a:pathLst>
          </a:custGeom>
          <a:solidFill>
            <a:srgbClr val="0000FF"/>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1" name="Shape 561">
            <a:extLst>
              <a:ext uri="{FF2B5EF4-FFF2-40B4-BE49-F238E27FC236}">
                <a16:creationId xmlns:a16="http://schemas.microsoft.com/office/drawing/2014/main" id="{65207C50-7CA9-4CF9-A9E5-4298B7439C67}"/>
              </a:ext>
            </a:extLst>
          </p:cNvPr>
          <p:cNvSpPr/>
          <p:nvPr/>
        </p:nvSpPr>
        <p:spPr>
          <a:xfrm rot="10800000" flipH="1">
            <a:off x="6371730" y="1336734"/>
            <a:ext cx="236453" cy="429287"/>
          </a:xfrm>
          <a:custGeom>
            <a:avLst/>
            <a:gdLst/>
            <a:ahLst/>
            <a:cxnLst>
              <a:cxn ang="0">
                <a:pos x="wd2" y="hd2"/>
              </a:cxn>
              <a:cxn ang="5400000">
                <a:pos x="wd2" y="hd2"/>
              </a:cxn>
              <a:cxn ang="10800000">
                <a:pos x="wd2" y="hd2"/>
              </a:cxn>
              <a:cxn ang="16200000">
                <a:pos x="wd2" y="hd2"/>
              </a:cxn>
            </a:cxnLst>
            <a:rect l="0" t="0" r="r" b="b"/>
            <a:pathLst>
              <a:path w="21600" h="21600" extrusionOk="0">
                <a:moveTo>
                  <a:pt x="0" y="16691"/>
                </a:moveTo>
                <a:lnTo>
                  <a:pt x="5400" y="16691"/>
                </a:lnTo>
                <a:lnTo>
                  <a:pt x="5400" y="0"/>
                </a:lnTo>
                <a:lnTo>
                  <a:pt x="16200" y="0"/>
                </a:lnTo>
                <a:lnTo>
                  <a:pt x="16200" y="16691"/>
                </a:lnTo>
                <a:lnTo>
                  <a:pt x="21600" y="16691"/>
                </a:lnTo>
                <a:lnTo>
                  <a:pt x="10800" y="21600"/>
                </a:lnTo>
                <a:close/>
              </a:path>
            </a:pathLst>
          </a:custGeom>
          <a:solidFill>
            <a:srgbClr val="984807"/>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pic>
        <p:nvPicPr>
          <p:cNvPr id="12" name="Bilde 11">
            <a:extLst>
              <a:ext uri="{FF2B5EF4-FFF2-40B4-BE49-F238E27FC236}">
                <a16:creationId xmlns:a16="http://schemas.microsoft.com/office/drawing/2014/main" id="{E115A26F-578C-4485-950A-D8EB1B8671C4}"/>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505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008BB40-871E-4255-B3F1-128E6064DAA9}"/>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image26.jpg" descr="sol-coyote.jpg">
            <a:extLst>
              <a:ext uri="{FF2B5EF4-FFF2-40B4-BE49-F238E27FC236}">
                <a16:creationId xmlns:a16="http://schemas.microsoft.com/office/drawing/2014/main" id="{38CC4746-10A9-403B-994C-BB6F90F026E8}"/>
              </a:ext>
            </a:extLst>
          </p:cNvPr>
          <p:cNvPicPr>
            <a:picLocks noChangeAspect="1"/>
          </p:cNvPicPr>
          <p:nvPr/>
        </p:nvPicPr>
        <p:blipFill>
          <a:blip r:embed="rId3">
            <a:extLst/>
          </a:blip>
          <a:stretch>
            <a:fillRect/>
          </a:stretch>
        </p:blipFill>
        <p:spPr>
          <a:xfrm>
            <a:off x="3416005" y="704138"/>
            <a:ext cx="6223001" cy="5618165"/>
          </a:xfrm>
          <a:prstGeom prst="rect">
            <a:avLst/>
          </a:prstGeom>
          <a:ln w="12700">
            <a:miter lim="400000"/>
          </a:ln>
        </p:spPr>
      </p:pic>
      <p:sp>
        <p:nvSpPr>
          <p:cNvPr id="6" name="Shape 553">
            <a:extLst>
              <a:ext uri="{FF2B5EF4-FFF2-40B4-BE49-F238E27FC236}">
                <a16:creationId xmlns:a16="http://schemas.microsoft.com/office/drawing/2014/main" id="{A3F9A9B8-2EE3-49F7-8A75-8F7DC40E0DCB}"/>
              </a:ext>
            </a:extLst>
          </p:cNvPr>
          <p:cNvSpPr/>
          <p:nvPr/>
        </p:nvSpPr>
        <p:spPr>
          <a:xfrm>
            <a:off x="5585478" y="2519514"/>
            <a:ext cx="2079849" cy="1987411"/>
          </a:xfrm>
          <a:prstGeom prst="ellipse">
            <a:avLst/>
          </a:prstGeom>
          <a:ln w="88900">
            <a:solidFill>
              <a:srgbClr val="C00000"/>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9" name="Shape 560">
            <a:extLst>
              <a:ext uri="{FF2B5EF4-FFF2-40B4-BE49-F238E27FC236}">
                <a16:creationId xmlns:a16="http://schemas.microsoft.com/office/drawing/2014/main" id="{86BA1AF0-E77D-4DAD-A07E-265F5BD9E339}"/>
              </a:ext>
            </a:extLst>
          </p:cNvPr>
          <p:cNvSpPr/>
          <p:nvPr/>
        </p:nvSpPr>
        <p:spPr>
          <a:xfrm>
            <a:off x="6220830" y="1213095"/>
            <a:ext cx="833206" cy="1246259"/>
          </a:xfrm>
          <a:custGeom>
            <a:avLst/>
            <a:gdLst/>
            <a:ahLst/>
            <a:cxnLst>
              <a:cxn ang="0">
                <a:pos x="wd2" y="hd2"/>
              </a:cxn>
              <a:cxn ang="5400000">
                <a:pos x="wd2" y="hd2"/>
              </a:cxn>
              <a:cxn ang="10800000">
                <a:pos x="wd2" y="hd2"/>
              </a:cxn>
              <a:cxn ang="16200000">
                <a:pos x="wd2" y="hd2"/>
              </a:cxn>
            </a:cxnLst>
            <a:rect l="0" t="0" r="r" b="b"/>
            <a:pathLst>
              <a:path w="21600" h="21600" extrusionOk="0">
                <a:moveTo>
                  <a:pt x="0" y="16691"/>
                </a:moveTo>
                <a:lnTo>
                  <a:pt x="5400" y="16691"/>
                </a:lnTo>
                <a:lnTo>
                  <a:pt x="5400" y="0"/>
                </a:lnTo>
                <a:lnTo>
                  <a:pt x="16200" y="0"/>
                </a:lnTo>
                <a:lnTo>
                  <a:pt x="16200" y="16691"/>
                </a:lnTo>
                <a:lnTo>
                  <a:pt x="21600" y="16691"/>
                </a:lnTo>
                <a:lnTo>
                  <a:pt x="10800" y="21600"/>
                </a:lnTo>
                <a:close/>
              </a:path>
            </a:pathLst>
          </a:custGeom>
          <a:solidFill>
            <a:srgbClr val="0000FF"/>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1" name="Shape 561">
            <a:extLst>
              <a:ext uri="{FF2B5EF4-FFF2-40B4-BE49-F238E27FC236}">
                <a16:creationId xmlns:a16="http://schemas.microsoft.com/office/drawing/2014/main" id="{65207C50-7CA9-4CF9-A9E5-4298B7439C67}"/>
              </a:ext>
            </a:extLst>
          </p:cNvPr>
          <p:cNvSpPr/>
          <p:nvPr/>
        </p:nvSpPr>
        <p:spPr>
          <a:xfrm rot="10800000" flipH="1">
            <a:off x="6208799" y="2593909"/>
            <a:ext cx="833205" cy="1412586"/>
          </a:xfrm>
          <a:custGeom>
            <a:avLst/>
            <a:gdLst/>
            <a:ahLst/>
            <a:cxnLst>
              <a:cxn ang="0">
                <a:pos x="wd2" y="hd2"/>
              </a:cxn>
              <a:cxn ang="5400000">
                <a:pos x="wd2" y="hd2"/>
              </a:cxn>
              <a:cxn ang="10800000">
                <a:pos x="wd2" y="hd2"/>
              </a:cxn>
              <a:cxn ang="16200000">
                <a:pos x="wd2" y="hd2"/>
              </a:cxn>
            </a:cxnLst>
            <a:rect l="0" t="0" r="r" b="b"/>
            <a:pathLst>
              <a:path w="21600" h="21600" extrusionOk="0">
                <a:moveTo>
                  <a:pt x="0" y="16691"/>
                </a:moveTo>
                <a:lnTo>
                  <a:pt x="5400" y="16691"/>
                </a:lnTo>
                <a:lnTo>
                  <a:pt x="5400" y="0"/>
                </a:lnTo>
                <a:lnTo>
                  <a:pt x="16200" y="0"/>
                </a:lnTo>
                <a:lnTo>
                  <a:pt x="16200" y="16691"/>
                </a:lnTo>
                <a:lnTo>
                  <a:pt x="21600" y="16691"/>
                </a:lnTo>
                <a:lnTo>
                  <a:pt x="10800" y="21600"/>
                </a:lnTo>
                <a:close/>
              </a:path>
            </a:pathLst>
          </a:custGeom>
          <a:solidFill>
            <a:srgbClr val="984807"/>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pic>
        <p:nvPicPr>
          <p:cNvPr id="12" name="Bilde 11">
            <a:extLst>
              <a:ext uri="{FF2B5EF4-FFF2-40B4-BE49-F238E27FC236}">
                <a16:creationId xmlns:a16="http://schemas.microsoft.com/office/drawing/2014/main" id="{C6D62DA2-AE2B-451A-B3BB-ED75330FB408}"/>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029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008BB40-871E-4255-B3F1-128E6064DAA9}"/>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image26.jpg" descr="sol-coyote.jpg">
            <a:extLst>
              <a:ext uri="{FF2B5EF4-FFF2-40B4-BE49-F238E27FC236}">
                <a16:creationId xmlns:a16="http://schemas.microsoft.com/office/drawing/2014/main" id="{740B1AE2-FEFE-4098-AF36-F84E580D286A}"/>
              </a:ext>
            </a:extLst>
          </p:cNvPr>
          <p:cNvPicPr>
            <a:picLocks noChangeAspect="1"/>
          </p:cNvPicPr>
          <p:nvPr/>
        </p:nvPicPr>
        <p:blipFill>
          <a:blip r:embed="rId3">
            <a:extLst/>
          </a:blip>
          <a:stretch>
            <a:fillRect/>
          </a:stretch>
        </p:blipFill>
        <p:spPr>
          <a:xfrm>
            <a:off x="3416005" y="728702"/>
            <a:ext cx="6223001" cy="5618165"/>
          </a:xfrm>
          <a:prstGeom prst="rect">
            <a:avLst/>
          </a:prstGeom>
          <a:ln w="12700">
            <a:miter lim="400000"/>
          </a:ln>
        </p:spPr>
      </p:pic>
      <p:sp>
        <p:nvSpPr>
          <p:cNvPr id="13" name="Shape 589">
            <a:extLst>
              <a:ext uri="{FF2B5EF4-FFF2-40B4-BE49-F238E27FC236}">
                <a16:creationId xmlns:a16="http://schemas.microsoft.com/office/drawing/2014/main" id="{975C51FC-E496-4AE6-9362-DAA516AA15C3}"/>
              </a:ext>
            </a:extLst>
          </p:cNvPr>
          <p:cNvSpPr/>
          <p:nvPr/>
        </p:nvSpPr>
        <p:spPr>
          <a:xfrm>
            <a:off x="4838405" y="1909010"/>
            <a:ext cx="3429000" cy="3276600"/>
          </a:xfrm>
          <a:prstGeom prst="ellipse">
            <a:avLst/>
          </a:prstGeom>
          <a:ln w="88900">
            <a:solidFill>
              <a:srgbClr val="FF9820"/>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5" name="Shape 590">
            <a:extLst>
              <a:ext uri="{FF2B5EF4-FFF2-40B4-BE49-F238E27FC236}">
                <a16:creationId xmlns:a16="http://schemas.microsoft.com/office/drawing/2014/main" id="{04B03E44-91BD-4A5D-8D65-CEB3F60FA680}"/>
              </a:ext>
            </a:extLst>
          </p:cNvPr>
          <p:cNvSpPr/>
          <p:nvPr/>
        </p:nvSpPr>
        <p:spPr>
          <a:xfrm>
            <a:off x="5371805" y="2434473"/>
            <a:ext cx="2400301" cy="2293939"/>
          </a:xfrm>
          <a:prstGeom prst="ellipse">
            <a:avLst/>
          </a:prstGeom>
          <a:ln w="88900">
            <a:solidFill>
              <a:srgbClr val="FF6D24"/>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6" name="Shape 591">
            <a:extLst>
              <a:ext uri="{FF2B5EF4-FFF2-40B4-BE49-F238E27FC236}">
                <a16:creationId xmlns:a16="http://schemas.microsoft.com/office/drawing/2014/main" id="{A2A40AE9-2DF3-4E9C-A944-58E6CE8A2548}"/>
              </a:ext>
            </a:extLst>
          </p:cNvPr>
          <p:cNvSpPr/>
          <p:nvPr/>
        </p:nvSpPr>
        <p:spPr>
          <a:xfrm>
            <a:off x="5981405" y="3048835"/>
            <a:ext cx="1200151" cy="1146176"/>
          </a:xfrm>
          <a:prstGeom prst="ellipse">
            <a:avLst/>
          </a:prstGeom>
          <a:ln w="88900">
            <a:solidFill>
              <a:srgbClr val="FF2555"/>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7" name="Shape 592">
            <a:extLst>
              <a:ext uri="{FF2B5EF4-FFF2-40B4-BE49-F238E27FC236}">
                <a16:creationId xmlns:a16="http://schemas.microsoft.com/office/drawing/2014/main" id="{4CB3815A-7E8D-49A0-95D9-6E0DF04D5850}"/>
              </a:ext>
            </a:extLst>
          </p:cNvPr>
          <p:cNvSpPr/>
          <p:nvPr/>
        </p:nvSpPr>
        <p:spPr>
          <a:xfrm>
            <a:off x="4274843" y="1375609"/>
            <a:ext cx="4525963" cy="4324352"/>
          </a:xfrm>
          <a:prstGeom prst="ellipse">
            <a:avLst/>
          </a:prstGeom>
          <a:ln w="88900">
            <a:solidFill>
              <a:srgbClr val="FFDF0F"/>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8" name="Shape 593">
            <a:extLst>
              <a:ext uri="{FF2B5EF4-FFF2-40B4-BE49-F238E27FC236}">
                <a16:creationId xmlns:a16="http://schemas.microsoft.com/office/drawing/2014/main" id="{EA8DD5E6-DE50-4F8C-95D3-F8E854D78ABB}"/>
              </a:ext>
            </a:extLst>
          </p:cNvPr>
          <p:cNvSpPr/>
          <p:nvPr/>
        </p:nvSpPr>
        <p:spPr>
          <a:xfrm>
            <a:off x="6295730" y="3356810"/>
            <a:ext cx="600077" cy="573088"/>
          </a:xfrm>
          <a:prstGeom prst="ellipse">
            <a:avLst/>
          </a:prstGeom>
          <a:ln w="88900">
            <a:solidFill>
              <a:srgbClr val="C71D44"/>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pic>
        <p:nvPicPr>
          <p:cNvPr id="11" name="Bilde 10">
            <a:extLst>
              <a:ext uri="{FF2B5EF4-FFF2-40B4-BE49-F238E27FC236}">
                <a16:creationId xmlns:a16="http://schemas.microsoft.com/office/drawing/2014/main" id="{FCA1B8A5-830B-42C2-B0D0-2E250EE9429D}"/>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861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008BB40-871E-4255-B3F1-128E6064DAA9}"/>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image26.jpg" descr="sol-coyote.jpg">
            <a:extLst>
              <a:ext uri="{FF2B5EF4-FFF2-40B4-BE49-F238E27FC236}">
                <a16:creationId xmlns:a16="http://schemas.microsoft.com/office/drawing/2014/main" id="{740B1AE2-FEFE-4098-AF36-F84E580D286A}"/>
              </a:ext>
            </a:extLst>
          </p:cNvPr>
          <p:cNvPicPr>
            <a:picLocks noChangeAspect="1"/>
          </p:cNvPicPr>
          <p:nvPr/>
        </p:nvPicPr>
        <p:blipFill>
          <a:blip r:embed="rId3">
            <a:extLst/>
          </a:blip>
          <a:stretch>
            <a:fillRect/>
          </a:stretch>
        </p:blipFill>
        <p:spPr>
          <a:xfrm>
            <a:off x="3416005" y="728702"/>
            <a:ext cx="6223001" cy="5618165"/>
          </a:xfrm>
          <a:prstGeom prst="rect">
            <a:avLst/>
          </a:prstGeom>
          <a:ln w="12700">
            <a:miter lim="400000"/>
          </a:ln>
        </p:spPr>
      </p:pic>
      <p:sp>
        <p:nvSpPr>
          <p:cNvPr id="13" name="Shape 589">
            <a:extLst>
              <a:ext uri="{FF2B5EF4-FFF2-40B4-BE49-F238E27FC236}">
                <a16:creationId xmlns:a16="http://schemas.microsoft.com/office/drawing/2014/main" id="{975C51FC-E496-4AE6-9362-DAA516AA15C3}"/>
              </a:ext>
            </a:extLst>
          </p:cNvPr>
          <p:cNvSpPr/>
          <p:nvPr/>
        </p:nvSpPr>
        <p:spPr>
          <a:xfrm>
            <a:off x="4838405" y="1909010"/>
            <a:ext cx="3429000" cy="3276600"/>
          </a:xfrm>
          <a:prstGeom prst="ellipse">
            <a:avLst/>
          </a:prstGeom>
          <a:ln w="88900">
            <a:solidFill>
              <a:srgbClr val="FF9820"/>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5" name="Shape 590">
            <a:extLst>
              <a:ext uri="{FF2B5EF4-FFF2-40B4-BE49-F238E27FC236}">
                <a16:creationId xmlns:a16="http://schemas.microsoft.com/office/drawing/2014/main" id="{04B03E44-91BD-4A5D-8D65-CEB3F60FA680}"/>
              </a:ext>
            </a:extLst>
          </p:cNvPr>
          <p:cNvSpPr/>
          <p:nvPr/>
        </p:nvSpPr>
        <p:spPr>
          <a:xfrm>
            <a:off x="5371805" y="2434473"/>
            <a:ext cx="2400301" cy="2293939"/>
          </a:xfrm>
          <a:prstGeom prst="ellipse">
            <a:avLst/>
          </a:prstGeom>
          <a:ln w="88900">
            <a:solidFill>
              <a:srgbClr val="FF6D24"/>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6" name="Shape 591">
            <a:extLst>
              <a:ext uri="{FF2B5EF4-FFF2-40B4-BE49-F238E27FC236}">
                <a16:creationId xmlns:a16="http://schemas.microsoft.com/office/drawing/2014/main" id="{A2A40AE9-2DF3-4E9C-A944-58E6CE8A2548}"/>
              </a:ext>
            </a:extLst>
          </p:cNvPr>
          <p:cNvSpPr/>
          <p:nvPr/>
        </p:nvSpPr>
        <p:spPr>
          <a:xfrm>
            <a:off x="5981405" y="3048835"/>
            <a:ext cx="1200151" cy="1146176"/>
          </a:xfrm>
          <a:prstGeom prst="ellipse">
            <a:avLst/>
          </a:prstGeom>
          <a:ln w="88900">
            <a:solidFill>
              <a:srgbClr val="FF2555"/>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7" name="Shape 592">
            <a:extLst>
              <a:ext uri="{FF2B5EF4-FFF2-40B4-BE49-F238E27FC236}">
                <a16:creationId xmlns:a16="http://schemas.microsoft.com/office/drawing/2014/main" id="{4CB3815A-7E8D-49A0-95D9-6E0DF04D5850}"/>
              </a:ext>
            </a:extLst>
          </p:cNvPr>
          <p:cNvSpPr/>
          <p:nvPr/>
        </p:nvSpPr>
        <p:spPr>
          <a:xfrm>
            <a:off x="4274843" y="1375609"/>
            <a:ext cx="4525963" cy="4324352"/>
          </a:xfrm>
          <a:prstGeom prst="ellipse">
            <a:avLst/>
          </a:prstGeom>
          <a:ln w="88900">
            <a:solidFill>
              <a:srgbClr val="FFDF0F"/>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8" name="Shape 593">
            <a:extLst>
              <a:ext uri="{FF2B5EF4-FFF2-40B4-BE49-F238E27FC236}">
                <a16:creationId xmlns:a16="http://schemas.microsoft.com/office/drawing/2014/main" id="{EA8DD5E6-DE50-4F8C-95D3-F8E854D78ABB}"/>
              </a:ext>
            </a:extLst>
          </p:cNvPr>
          <p:cNvSpPr/>
          <p:nvPr/>
        </p:nvSpPr>
        <p:spPr>
          <a:xfrm>
            <a:off x="6295730" y="3356810"/>
            <a:ext cx="600077" cy="573088"/>
          </a:xfrm>
          <a:prstGeom prst="ellipse">
            <a:avLst/>
          </a:prstGeom>
          <a:ln w="88900">
            <a:solidFill>
              <a:srgbClr val="C71D44"/>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9" name="Shape 602">
            <a:extLst>
              <a:ext uri="{FF2B5EF4-FFF2-40B4-BE49-F238E27FC236}">
                <a16:creationId xmlns:a16="http://schemas.microsoft.com/office/drawing/2014/main" id="{2A91C050-E342-419C-A1D1-3595A8226A5F}"/>
              </a:ext>
            </a:extLst>
          </p:cNvPr>
          <p:cNvSpPr/>
          <p:nvPr/>
        </p:nvSpPr>
        <p:spPr>
          <a:xfrm>
            <a:off x="8312176" y="5552030"/>
            <a:ext cx="1752601"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a:uFill>
                  <a:solidFill>
                    <a:srgbClr val="000000"/>
                  </a:solidFill>
                </a:uFill>
                <a:latin typeface="Times"/>
                <a:ea typeface="Times"/>
                <a:cs typeface="Times"/>
                <a:sym typeface="Times"/>
              </a:defRPr>
            </a:pPr>
            <a:r>
              <a:rPr sz="2000" b="1" dirty="0">
                <a:solidFill>
                  <a:srgbClr val="FF0000"/>
                </a:solidFill>
                <a:uFill>
                  <a:solidFill>
                    <a:srgbClr val="FF0000"/>
                  </a:solidFill>
                </a:uFill>
                <a:latin typeface="+mj-lt"/>
              </a:rPr>
              <a:t>15x10</a:t>
            </a:r>
            <a:r>
              <a:rPr sz="2000" b="1" baseline="29846" dirty="0">
                <a:solidFill>
                  <a:srgbClr val="FF0000"/>
                </a:solidFill>
                <a:uFill>
                  <a:solidFill>
                    <a:srgbClr val="FF0000"/>
                  </a:solidFill>
                </a:uFill>
                <a:latin typeface="+mj-lt"/>
              </a:rPr>
              <a:t>6</a:t>
            </a:r>
            <a:r>
              <a:rPr sz="2000" b="1" dirty="0">
                <a:solidFill>
                  <a:srgbClr val="FF0000"/>
                </a:solidFill>
                <a:uFill>
                  <a:solidFill>
                    <a:srgbClr val="FF0000"/>
                  </a:solidFill>
                </a:uFill>
                <a:latin typeface="+mj-lt"/>
              </a:rPr>
              <a:t> </a:t>
            </a:r>
            <a:r>
              <a:rPr sz="2000" b="1" baseline="29846" dirty="0" err="1">
                <a:solidFill>
                  <a:srgbClr val="FF0000"/>
                </a:solidFill>
                <a:uFill>
                  <a:solidFill>
                    <a:srgbClr val="FF0000"/>
                  </a:solidFill>
                </a:uFill>
                <a:latin typeface="+mj-lt"/>
              </a:rPr>
              <a:t>o</a:t>
            </a:r>
            <a:r>
              <a:rPr sz="2000" b="1" dirty="0" err="1">
                <a:solidFill>
                  <a:srgbClr val="FF0000"/>
                </a:solidFill>
                <a:uFill>
                  <a:solidFill>
                    <a:srgbClr val="FF0000"/>
                  </a:solidFill>
                </a:uFill>
                <a:latin typeface="+mj-lt"/>
              </a:rPr>
              <a:t>C</a:t>
            </a:r>
            <a:endParaRPr sz="2000" b="1" dirty="0">
              <a:solidFill>
                <a:srgbClr val="FF0000"/>
              </a:solidFill>
              <a:uFill>
                <a:solidFill>
                  <a:srgbClr val="FF0000"/>
                </a:solidFill>
              </a:uFill>
              <a:latin typeface="+mj-lt"/>
            </a:endParaRPr>
          </a:p>
          <a:p>
            <a:pPr>
              <a:defRPr sz="2600">
                <a:uFill>
                  <a:solidFill>
                    <a:srgbClr val="000000"/>
                  </a:solidFill>
                </a:uFill>
                <a:latin typeface="Times"/>
                <a:ea typeface="Times"/>
                <a:cs typeface="Times"/>
                <a:sym typeface="Times"/>
              </a:defRPr>
            </a:pPr>
            <a:r>
              <a:rPr sz="2000" b="1" dirty="0">
                <a:solidFill>
                  <a:srgbClr val="FF0000"/>
                </a:solidFill>
                <a:uFill>
                  <a:solidFill>
                    <a:srgbClr val="FF0000"/>
                  </a:solidFill>
                </a:uFill>
                <a:latin typeface="+mj-lt"/>
              </a:rPr>
              <a:t>2.3x10</a:t>
            </a:r>
            <a:r>
              <a:rPr sz="2000" b="1" baseline="29846" dirty="0">
                <a:solidFill>
                  <a:srgbClr val="FF0000"/>
                </a:solidFill>
                <a:uFill>
                  <a:solidFill>
                    <a:srgbClr val="FF0000"/>
                  </a:solidFill>
                </a:uFill>
                <a:latin typeface="+mj-lt"/>
              </a:rPr>
              <a:t>6</a:t>
            </a:r>
            <a:r>
              <a:rPr sz="2000" dirty="0">
                <a:latin typeface="+mj-lt"/>
              </a:rPr>
              <a:t> </a:t>
            </a:r>
            <a:r>
              <a:rPr sz="2000" b="1" dirty="0">
                <a:solidFill>
                  <a:srgbClr val="FF2600"/>
                </a:solidFill>
                <a:uFill>
                  <a:solidFill>
                    <a:srgbClr val="FFFF00"/>
                  </a:solidFill>
                </a:uFill>
                <a:latin typeface="+mj-lt"/>
              </a:rPr>
              <a:t>atm</a:t>
            </a:r>
          </a:p>
        </p:txBody>
      </p:sp>
      <p:sp>
        <p:nvSpPr>
          <p:cNvPr id="20" name="Shape 603">
            <a:extLst>
              <a:ext uri="{FF2B5EF4-FFF2-40B4-BE49-F238E27FC236}">
                <a16:creationId xmlns:a16="http://schemas.microsoft.com/office/drawing/2014/main" id="{4063693B-9B6F-4AD2-8BD0-9B5E3D60B244}"/>
              </a:ext>
            </a:extLst>
          </p:cNvPr>
          <p:cNvSpPr/>
          <p:nvPr/>
        </p:nvSpPr>
        <p:spPr>
          <a:xfrm flipH="1" flipV="1">
            <a:off x="6581481" y="3626208"/>
            <a:ext cx="1676400" cy="1938339"/>
          </a:xfrm>
          <a:prstGeom prst="line">
            <a:avLst/>
          </a:prstGeom>
          <a:ln w="63500">
            <a:solidFill>
              <a:srgbClr val="800000"/>
            </a:solidFill>
            <a:tailEnd type="triangle"/>
          </a:ln>
          <a:effectLst>
            <a:outerShdw blurRad="25400" dist="12700" dir="5400000" rotWithShape="0">
              <a:srgbClr val="000000">
                <a:alpha val="38000"/>
              </a:srgbClr>
            </a:outerShdw>
          </a:effectLst>
        </p:spPr>
        <p:txBody>
          <a:bodyPr lIns="45719" rIns="45719"/>
          <a:lstStyle/>
          <a:p>
            <a:pPr defTabSz="457200">
              <a:defRPr sz="1100">
                <a:latin typeface="+mn-lt"/>
                <a:ea typeface="+mn-ea"/>
                <a:cs typeface="+mn-cs"/>
                <a:sym typeface="Helvetica"/>
              </a:defRPr>
            </a:pPr>
            <a:endParaRPr/>
          </a:p>
        </p:txBody>
      </p:sp>
      <p:sp>
        <p:nvSpPr>
          <p:cNvPr id="21" name="Shape 601">
            <a:extLst>
              <a:ext uri="{FF2B5EF4-FFF2-40B4-BE49-F238E27FC236}">
                <a16:creationId xmlns:a16="http://schemas.microsoft.com/office/drawing/2014/main" id="{2F61644E-6596-470B-A400-862B044967D1}"/>
              </a:ext>
            </a:extLst>
          </p:cNvPr>
          <p:cNvSpPr/>
          <p:nvPr/>
        </p:nvSpPr>
        <p:spPr>
          <a:xfrm>
            <a:off x="8334081" y="980469"/>
            <a:ext cx="1447800"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a:uFill>
                  <a:solidFill>
                    <a:srgbClr val="000000"/>
                  </a:solidFill>
                </a:uFill>
                <a:latin typeface="Times"/>
                <a:ea typeface="Times"/>
                <a:cs typeface="Times"/>
                <a:sym typeface="Times"/>
              </a:defRPr>
            </a:pPr>
            <a:r>
              <a:rPr sz="2000" b="1" dirty="0">
                <a:solidFill>
                  <a:srgbClr val="FFFF00"/>
                </a:solidFill>
                <a:uFill>
                  <a:solidFill>
                    <a:srgbClr val="FFFF00"/>
                  </a:solidFill>
                </a:uFill>
                <a:latin typeface="+mj-lt"/>
              </a:rPr>
              <a:t>5700 </a:t>
            </a:r>
            <a:r>
              <a:rPr sz="2000" b="1" baseline="29846" dirty="0" err="1">
                <a:solidFill>
                  <a:srgbClr val="FFFF00"/>
                </a:solidFill>
                <a:uFill>
                  <a:solidFill>
                    <a:srgbClr val="FFFF00"/>
                  </a:solidFill>
                </a:uFill>
                <a:latin typeface="+mj-lt"/>
              </a:rPr>
              <a:t>o</a:t>
            </a:r>
            <a:r>
              <a:rPr sz="2000" b="1" dirty="0" err="1">
                <a:solidFill>
                  <a:srgbClr val="FFFF00"/>
                </a:solidFill>
                <a:uFill>
                  <a:solidFill>
                    <a:srgbClr val="FFFF00"/>
                  </a:solidFill>
                </a:uFill>
                <a:latin typeface="+mj-lt"/>
              </a:rPr>
              <a:t>C</a:t>
            </a:r>
            <a:endParaRPr sz="2000" b="1" dirty="0">
              <a:solidFill>
                <a:srgbClr val="FFFF00"/>
              </a:solidFill>
              <a:uFill>
                <a:solidFill>
                  <a:srgbClr val="FFFF00"/>
                </a:solidFill>
              </a:uFill>
              <a:latin typeface="+mj-lt"/>
            </a:endParaRPr>
          </a:p>
          <a:p>
            <a:pPr>
              <a:defRPr sz="2600">
                <a:uFill>
                  <a:solidFill>
                    <a:srgbClr val="000000"/>
                  </a:solidFill>
                </a:uFill>
                <a:latin typeface="Times"/>
                <a:ea typeface="Times"/>
                <a:cs typeface="Times"/>
                <a:sym typeface="Times"/>
              </a:defRPr>
            </a:pPr>
            <a:r>
              <a:rPr sz="2000" b="1" dirty="0">
                <a:solidFill>
                  <a:srgbClr val="FFFF00"/>
                </a:solidFill>
                <a:uFill>
                  <a:solidFill>
                    <a:srgbClr val="FFFF00"/>
                  </a:solidFill>
                </a:uFill>
                <a:latin typeface="+mj-lt"/>
              </a:rPr>
              <a:t>0.07 atm</a:t>
            </a:r>
          </a:p>
        </p:txBody>
      </p:sp>
      <p:pic>
        <p:nvPicPr>
          <p:cNvPr id="22" name="Bilde 21">
            <a:extLst>
              <a:ext uri="{FF2B5EF4-FFF2-40B4-BE49-F238E27FC236}">
                <a16:creationId xmlns:a16="http://schemas.microsoft.com/office/drawing/2014/main" id="{70DDFA95-C27E-4AEE-A699-AEB19708CFF5}"/>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611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D248E4E-D9CC-4245-A406-CE7768944530}"/>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ittel 3">
            <a:extLst>
              <a:ext uri="{FF2B5EF4-FFF2-40B4-BE49-F238E27FC236}">
                <a16:creationId xmlns:a16="http://schemas.microsoft.com/office/drawing/2014/main" id="{7A4A21FA-32C2-4E67-9AD2-35EC5386DD96}"/>
              </a:ext>
            </a:extLst>
          </p:cNvPr>
          <p:cNvSpPr>
            <a:spLocks noGrp="1"/>
          </p:cNvSpPr>
          <p:nvPr>
            <p:ph type="title"/>
          </p:nvPr>
        </p:nvSpPr>
        <p:spPr>
          <a:xfrm>
            <a:off x="2759800" y="16203"/>
            <a:ext cx="8593999" cy="1325563"/>
          </a:xfrm>
        </p:spPr>
        <p:txBody>
          <a:bodyPr/>
          <a:lstStyle/>
          <a:p>
            <a:r>
              <a:rPr lang="nb-NO" dirty="0" err="1">
                <a:solidFill>
                  <a:schemeClr val="bg1"/>
                </a:solidFill>
              </a:rPr>
              <a:t>Hydrostatic</a:t>
            </a:r>
            <a:r>
              <a:rPr lang="nb-NO" dirty="0">
                <a:solidFill>
                  <a:schemeClr val="bg1"/>
                </a:solidFill>
              </a:rPr>
              <a:t> </a:t>
            </a:r>
            <a:r>
              <a:rPr lang="nb-NO" dirty="0" err="1">
                <a:solidFill>
                  <a:schemeClr val="bg1"/>
                </a:solidFill>
              </a:rPr>
              <a:t>equilibrium</a:t>
            </a:r>
            <a:endParaRPr lang="nb-NO" dirty="0">
              <a:solidFill>
                <a:schemeClr val="bg1"/>
              </a:solidFill>
            </a:endParaRPr>
          </a:p>
        </p:txBody>
      </p:sp>
      <p:pic>
        <p:nvPicPr>
          <p:cNvPr id="6" name="image26.jpg" descr="sol-coyote.jpg">
            <a:extLst>
              <a:ext uri="{FF2B5EF4-FFF2-40B4-BE49-F238E27FC236}">
                <a16:creationId xmlns:a16="http://schemas.microsoft.com/office/drawing/2014/main" id="{D2C60AC3-FBA5-4ADF-BD51-A6F169D8E12A}"/>
              </a:ext>
            </a:extLst>
          </p:cNvPr>
          <p:cNvPicPr>
            <a:picLocks noChangeAspect="1"/>
          </p:cNvPicPr>
          <p:nvPr/>
        </p:nvPicPr>
        <p:blipFill>
          <a:blip r:embed="rId3">
            <a:extLst/>
          </a:blip>
          <a:stretch>
            <a:fillRect/>
          </a:stretch>
        </p:blipFill>
        <p:spPr>
          <a:xfrm>
            <a:off x="2781407" y="2095527"/>
            <a:ext cx="4164164" cy="3759433"/>
          </a:xfrm>
          <a:prstGeom prst="rect">
            <a:avLst/>
          </a:prstGeom>
          <a:ln w="12700">
            <a:miter lim="400000"/>
          </a:ln>
        </p:spPr>
      </p:pic>
      <p:sp>
        <p:nvSpPr>
          <p:cNvPr id="9" name="Shape 618">
            <a:extLst>
              <a:ext uri="{FF2B5EF4-FFF2-40B4-BE49-F238E27FC236}">
                <a16:creationId xmlns:a16="http://schemas.microsoft.com/office/drawing/2014/main" id="{3637A3BE-9E4F-414A-92D1-1BFA0B99FBB2}"/>
              </a:ext>
            </a:extLst>
          </p:cNvPr>
          <p:cNvSpPr/>
          <p:nvPr/>
        </p:nvSpPr>
        <p:spPr>
          <a:xfrm>
            <a:off x="3733216" y="2860374"/>
            <a:ext cx="2373943" cy="2192560"/>
          </a:xfrm>
          <a:prstGeom prst="ellipse">
            <a:avLst/>
          </a:prstGeom>
          <a:ln w="88900">
            <a:solidFill>
              <a:srgbClr val="FF2600"/>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0" name="Shape 619">
            <a:extLst>
              <a:ext uri="{FF2B5EF4-FFF2-40B4-BE49-F238E27FC236}">
                <a16:creationId xmlns:a16="http://schemas.microsoft.com/office/drawing/2014/main" id="{C3DA7CAB-C649-4EE5-AC24-C380DC438F0F}"/>
              </a:ext>
            </a:extLst>
          </p:cNvPr>
          <p:cNvSpPr/>
          <p:nvPr/>
        </p:nvSpPr>
        <p:spPr>
          <a:xfrm>
            <a:off x="4753011" y="2248496"/>
            <a:ext cx="254950" cy="560889"/>
          </a:xfrm>
          <a:custGeom>
            <a:avLst/>
            <a:gdLst/>
            <a:ahLst/>
            <a:cxnLst>
              <a:cxn ang="0">
                <a:pos x="wd2" y="hd2"/>
              </a:cxn>
              <a:cxn ang="5400000">
                <a:pos x="wd2" y="hd2"/>
              </a:cxn>
              <a:cxn ang="10800000">
                <a:pos x="wd2" y="hd2"/>
              </a:cxn>
              <a:cxn ang="16200000">
                <a:pos x="wd2" y="hd2"/>
              </a:cxn>
            </a:cxnLst>
            <a:rect l="0" t="0" r="r" b="b"/>
            <a:pathLst>
              <a:path w="21600" h="21600" extrusionOk="0">
                <a:moveTo>
                  <a:pt x="0" y="16691"/>
                </a:moveTo>
                <a:lnTo>
                  <a:pt x="5400" y="16691"/>
                </a:lnTo>
                <a:lnTo>
                  <a:pt x="5400" y="0"/>
                </a:lnTo>
                <a:lnTo>
                  <a:pt x="16200" y="0"/>
                </a:lnTo>
                <a:lnTo>
                  <a:pt x="16200" y="16691"/>
                </a:lnTo>
                <a:lnTo>
                  <a:pt x="21600" y="16691"/>
                </a:lnTo>
                <a:lnTo>
                  <a:pt x="10800" y="21600"/>
                </a:lnTo>
                <a:close/>
              </a:path>
            </a:pathLst>
          </a:custGeom>
          <a:solidFill>
            <a:srgbClr val="0000FF"/>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1" name="Shape 620">
            <a:extLst>
              <a:ext uri="{FF2B5EF4-FFF2-40B4-BE49-F238E27FC236}">
                <a16:creationId xmlns:a16="http://schemas.microsoft.com/office/drawing/2014/main" id="{8D171E03-9958-4397-8AE2-026256EAB0C6}"/>
              </a:ext>
            </a:extLst>
          </p:cNvPr>
          <p:cNvSpPr/>
          <p:nvPr/>
        </p:nvSpPr>
        <p:spPr>
          <a:xfrm rot="10800000" flipH="1">
            <a:off x="4753011" y="2962353"/>
            <a:ext cx="254950" cy="560888"/>
          </a:xfrm>
          <a:custGeom>
            <a:avLst/>
            <a:gdLst/>
            <a:ahLst/>
            <a:cxnLst>
              <a:cxn ang="0">
                <a:pos x="wd2" y="hd2"/>
              </a:cxn>
              <a:cxn ang="5400000">
                <a:pos x="wd2" y="hd2"/>
              </a:cxn>
              <a:cxn ang="10800000">
                <a:pos x="wd2" y="hd2"/>
              </a:cxn>
              <a:cxn ang="16200000">
                <a:pos x="wd2" y="hd2"/>
              </a:cxn>
            </a:cxnLst>
            <a:rect l="0" t="0" r="r" b="b"/>
            <a:pathLst>
              <a:path w="21600" h="21600" extrusionOk="0">
                <a:moveTo>
                  <a:pt x="0" y="16691"/>
                </a:moveTo>
                <a:lnTo>
                  <a:pt x="5400" y="16691"/>
                </a:lnTo>
                <a:lnTo>
                  <a:pt x="5400" y="0"/>
                </a:lnTo>
                <a:lnTo>
                  <a:pt x="16200" y="0"/>
                </a:lnTo>
                <a:lnTo>
                  <a:pt x="16200" y="16691"/>
                </a:lnTo>
                <a:lnTo>
                  <a:pt x="21600" y="16691"/>
                </a:lnTo>
                <a:lnTo>
                  <a:pt x="10800" y="21600"/>
                </a:lnTo>
                <a:close/>
              </a:path>
            </a:pathLst>
          </a:custGeom>
          <a:solidFill>
            <a:srgbClr val="FF2600"/>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2" name="Shape 621">
            <a:extLst>
              <a:ext uri="{FF2B5EF4-FFF2-40B4-BE49-F238E27FC236}">
                <a16:creationId xmlns:a16="http://schemas.microsoft.com/office/drawing/2014/main" id="{43A95463-0B2D-452F-875C-D574457469F8}"/>
              </a:ext>
            </a:extLst>
          </p:cNvPr>
          <p:cNvSpPr/>
          <p:nvPr/>
        </p:nvSpPr>
        <p:spPr>
          <a:xfrm>
            <a:off x="5773185" y="1991724"/>
            <a:ext cx="1682663" cy="563599"/>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defRPr sz="3000" b="1">
                <a:solidFill>
                  <a:srgbClr val="3366FF"/>
                </a:solidFill>
                <a:uFill>
                  <a:solidFill>
                    <a:srgbClr val="3366FF"/>
                  </a:solidFill>
                </a:uFill>
                <a:latin typeface="Times"/>
                <a:ea typeface="Times"/>
                <a:cs typeface="Times"/>
                <a:sym typeface="Times"/>
              </a:defRPr>
            </a:lvl1pPr>
          </a:lstStyle>
          <a:p>
            <a:pPr>
              <a:defRPr sz="2600" b="0">
                <a:solidFill>
                  <a:srgbClr val="000000"/>
                </a:solidFill>
                <a:uFill>
                  <a:solidFill>
                    <a:srgbClr val="000000"/>
                  </a:solidFill>
                </a:uFill>
              </a:defRPr>
            </a:pPr>
            <a:r>
              <a:rPr sz="2800" b="0" dirty="0">
                <a:solidFill>
                  <a:srgbClr val="3366FF"/>
                </a:solidFill>
                <a:uFill>
                  <a:solidFill>
                    <a:srgbClr val="3366FF"/>
                  </a:solidFill>
                </a:uFill>
                <a:latin typeface="+mj-lt"/>
              </a:rPr>
              <a:t>Gravity</a:t>
            </a:r>
          </a:p>
        </p:txBody>
      </p:sp>
      <p:sp>
        <p:nvSpPr>
          <p:cNvPr id="13" name="Shape 622">
            <a:extLst>
              <a:ext uri="{FF2B5EF4-FFF2-40B4-BE49-F238E27FC236}">
                <a16:creationId xmlns:a16="http://schemas.microsoft.com/office/drawing/2014/main" id="{D20E18CB-D097-4DB5-958D-5D5F28DCD9E8}"/>
              </a:ext>
            </a:extLst>
          </p:cNvPr>
          <p:cNvSpPr/>
          <p:nvPr/>
        </p:nvSpPr>
        <p:spPr>
          <a:xfrm>
            <a:off x="2759801" y="1982762"/>
            <a:ext cx="1548549" cy="653715"/>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defRPr sz="3000" b="1">
                <a:solidFill>
                  <a:srgbClr val="FF0000"/>
                </a:solidFill>
                <a:uFill>
                  <a:solidFill>
                    <a:srgbClr val="FF0000"/>
                  </a:solidFill>
                </a:uFill>
                <a:latin typeface="Times"/>
                <a:ea typeface="Times"/>
                <a:cs typeface="Times"/>
                <a:sym typeface="Times"/>
              </a:defRPr>
            </a:lvl1pPr>
          </a:lstStyle>
          <a:p>
            <a:pPr>
              <a:defRPr sz="2600" b="0">
                <a:solidFill>
                  <a:srgbClr val="000000"/>
                </a:solidFill>
                <a:uFill>
                  <a:solidFill>
                    <a:srgbClr val="000000"/>
                  </a:solidFill>
                </a:uFill>
              </a:defRPr>
            </a:pPr>
            <a:r>
              <a:rPr sz="2800" b="0" dirty="0">
                <a:solidFill>
                  <a:srgbClr val="FF0000"/>
                </a:solidFill>
                <a:uFill>
                  <a:solidFill>
                    <a:srgbClr val="FF0000"/>
                  </a:solidFill>
                </a:uFill>
                <a:latin typeface="+mj-lt"/>
              </a:rPr>
              <a:t>Pressure</a:t>
            </a:r>
          </a:p>
        </p:txBody>
      </p:sp>
      <p:sp>
        <p:nvSpPr>
          <p:cNvPr id="14" name="Shape 623">
            <a:extLst>
              <a:ext uri="{FF2B5EF4-FFF2-40B4-BE49-F238E27FC236}">
                <a16:creationId xmlns:a16="http://schemas.microsoft.com/office/drawing/2014/main" id="{72C93042-C6E8-4760-9224-817646C92ABD}"/>
              </a:ext>
            </a:extLst>
          </p:cNvPr>
          <p:cNvSpPr/>
          <p:nvPr/>
        </p:nvSpPr>
        <p:spPr>
          <a:xfrm>
            <a:off x="8251719" y="3468525"/>
            <a:ext cx="2462844" cy="101343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a:defRPr sz="3300" b="1">
                <a:solidFill>
                  <a:schemeClr val="accent3">
                    <a:lumOff val="44000"/>
                  </a:schemeClr>
                </a:solidFill>
              </a:defRPr>
            </a:pPr>
            <a:r>
              <a:t>dp=−ρgdz</a:t>
            </a:r>
          </a:p>
        </p:txBody>
      </p:sp>
      <p:sp>
        <p:nvSpPr>
          <p:cNvPr id="15" name="Shape 625">
            <a:extLst>
              <a:ext uri="{FF2B5EF4-FFF2-40B4-BE49-F238E27FC236}">
                <a16:creationId xmlns:a16="http://schemas.microsoft.com/office/drawing/2014/main" id="{5DEB8259-3949-4EA3-8BA2-954E730BCD49}"/>
              </a:ext>
            </a:extLst>
          </p:cNvPr>
          <p:cNvSpPr/>
          <p:nvPr/>
        </p:nvSpPr>
        <p:spPr>
          <a:xfrm>
            <a:off x="7063429" y="3416831"/>
            <a:ext cx="1397001" cy="787484"/>
          </a:xfrm>
          <a:prstGeom prst="leftRightArrow">
            <a:avLst>
              <a:gd name="adj1" fmla="val 32000"/>
              <a:gd name="adj2" fmla="val 70960"/>
            </a:avLst>
          </a:prstGeom>
          <a:solidFill>
            <a:schemeClr val="accent3">
              <a:lumOff val="44000"/>
            </a:schemeClr>
          </a:solidFill>
          <a:ln w="25400">
            <a:solidFill>
              <a:schemeClr val="accent1"/>
            </a:solidFill>
            <a:bevel/>
          </a:ln>
        </p:spPr>
        <p:txBody>
          <a:bodyPr lIns="45719" rIns="45719"/>
          <a:lstStyle/>
          <a:p>
            <a:endParaRPr/>
          </a:p>
        </p:txBody>
      </p:sp>
      <p:pic>
        <p:nvPicPr>
          <p:cNvPr id="16" name="Bilde 15">
            <a:extLst>
              <a:ext uri="{FF2B5EF4-FFF2-40B4-BE49-F238E27FC236}">
                <a16:creationId xmlns:a16="http://schemas.microsoft.com/office/drawing/2014/main" id="{DB272ED0-F140-4EF8-834C-D2EDD812D634}"/>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448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D248E4E-D9CC-4245-A406-CE7768944530}"/>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ittel 3">
            <a:extLst>
              <a:ext uri="{FF2B5EF4-FFF2-40B4-BE49-F238E27FC236}">
                <a16:creationId xmlns:a16="http://schemas.microsoft.com/office/drawing/2014/main" id="{7A4A21FA-32C2-4E67-9AD2-35EC5386DD96}"/>
              </a:ext>
            </a:extLst>
          </p:cNvPr>
          <p:cNvSpPr>
            <a:spLocks noGrp="1"/>
          </p:cNvSpPr>
          <p:nvPr>
            <p:ph type="title"/>
          </p:nvPr>
        </p:nvSpPr>
        <p:spPr>
          <a:xfrm>
            <a:off x="2759800" y="16200"/>
            <a:ext cx="8593999" cy="1325563"/>
          </a:xfrm>
        </p:spPr>
        <p:txBody>
          <a:bodyPr/>
          <a:lstStyle/>
          <a:p>
            <a:r>
              <a:rPr lang="en-US" dirty="0">
                <a:solidFill>
                  <a:schemeClr val="bg1"/>
                </a:solidFill>
              </a:rPr>
              <a:t>Conceptual map of the sun</a:t>
            </a:r>
            <a:endParaRPr lang="nb-NO" dirty="0">
              <a:solidFill>
                <a:schemeClr val="bg1"/>
              </a:solidFill>
            </a:endParaRPr>
          </a:p>
        </p:txBody>
      </p:sp>
      <p:sp>
        <p:nvSpPr>
          <p:cNvPr id="16" name="Shape 630">
            <a:extLst>
              <a:ext uri="{FF2B5EF4-FFF2-40B4-BE49-F238E27FC236}">
                <a16:creationId xmlns:a16="http://schemas.microsoft.com/office/drawing/2014/main" id="{EB657FD5-DC79-4013-92B5-3E48B2A22175}"/>
              </a:ext>
            </a:extLst>
          </p:cNvPr>
          <p:cNvSpPr/>
          <p:nvPr/>
        </p:nvSpPr>
        <p:spPr>
          <a:xfrm>
            <a:off x="3088659" y="5542386"/>
            <a:ext cx="1905001" cy="990600"/>
          </a:xfrm>
          <a:prstGeom prst="roundRect">
            <a:avLst>
              <a:gd name="adj" fmla="val 16667"/>
            </a:avLst>
          </a:prstGeom>
          <a:solidFill>
            <a:srgbClr val="CCC1DA"/>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7" name="Shape 631">
            <a:extLst>
              <a:ext uri="{FF2B5EF4-FFF2-40B4-BE49-F238E27FC236}">
                <a16:creationId xmlns:a16="http://schemas.microsoft.com/office/drawing/2014/main" id="{00C06496-E040-4ACE-A935-1C295A10800F}"/>
              </a:ext>
            </a:extLst>
          </p:cNvPr>
          <p:cNvSpPr/>
          <p:nvPr/>
        </p:nvSpPr>
        <p:spPr>
          <a:xfrm>
            <a:off x="3317259" y="5542386"/>
            <a:ext cx="1981201" cy="904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600">
                <a:uFill>
                  <a:solidFill>
                    <a:srgbClr val="000000"/>
                  </a:solidFill>
                </a:uFill>
                <a:latin typeface="Times"/>
                <a:ea typeface="Times"/>
                <a:cs typeface="Times"/>
                <a:sym typeface="Times"/>
              </a:defRPr>
            </a:lvl1pPr>
          </a:lstStyle>
          <a:p>
            <a:r>
              <a:t>Energy source</a:t>
            </a:r>
          </a:p>
        </p:txBody>
      </p:sp>
      <p:sp>
        <p:nvSpPr>
          <p:cNvPr id="18" name="Shape 632">
            <a:extLst>
              <a:ext uri="{FF2B5EF4-FFF2-40B4-BE49-F238E27FC236}">
                <a16:creationId xmlns:a16="http://schemas.microsoft.com/office/drawing/2014/main" id="{C5FC7F34-1A8A-473D-B3C4-31CF2B87D639}"/>
              </a:ext>
            </a:extLst>
          </p:cNvPr>
          <p:cNvSpPr/>
          <p:nvPr/>
        </p:nvSpPr>
        <p:spPr>
          <a:xfrm>
            <a:off x="9032260" y="5694786"/>
            <a:ext cx="1905000" cy="990601"/>
          </a:xfrm>
          <a:prstGeom prst="roundRect">
            <a:avLst>
              <a:gd name="adj" fmla="val 16667"/>
            </a:avLst>
          </a:prstGeom>
          <a:solidFill>
            <a:srgbClr val="FDEADA"/>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19" name="Shape 633">
            <a:extLst>
              <a:ext uri="{FF2B5EF4-FFF2-40B4-BE49-F238E27FC236}">
                <a16:creationId xmlns:a16="http://schemas.microsoft.com/office/drawing/2014/main" id="{1F655674-5D5A-4F0A-AF6D-FDB2C3287FEB}"/>
              </a:ext>
            </a:extLst>
          </p:cNvPr>
          <p:cNvSpPr/>
          <p:nvPr/>
        </p:nvSpPr>
        <p:spPr>
          <a:xfrm>
            <a:off x="9236437" y="5931690"/>
            <a:ext cx="1828801"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600">
                <a:uFill>
                  <a:solidFill>
                    <a:srgbClr val="000000"/>
                  </a:solidFill>
                </a:uFill>
                <a:latin typeface="Times"/>
                <a:ea typeface="Times"/>
                <a:cs typeface="Times"/>
                <a:sym typeface="Times"/>
              </a:defRPr>
            </a:lvl1pPr>
          </a:lstStyle>
          <a:p>
            <a:r>
              <a:t>Expansion</a:t>
            </a:r>
          </a:p>
        </p:txBody>
      </p:sp>
      <p:sp>
        <p:nvSpPr>
          <p:cNvPr id="20" name="Shape 634">
            <a:extLst>
              <a:ext uri="{FF2B5EF4-FFF2-40B4-BE49-F238E27FC236}">
                <a16:creationId xmlns:a16="http://schemas.microsoft.com/office/drawing/2014/main" id="{FB59D71E-7036-46F1-90BC-E169BF6BA9AE}"/>
              </a:ext>
            </a:extLst>
          </p:cNvPr>
          <p:cNvSpPr/>
          <p:nvPr/>
        </p:nvSpPr>
        <p:spPr>
          <a:xfrm>
            <a:off x="3088659" y="1808586"/>
            <a:ext cx="1600201" cy="990600"/>
          </a:xfrm>
          <a:prstGeom prst="roundRect">
            <a:avLst>
              <a:gd name="adj" fmla="val 16667"/>
            </a:avLst>
          </a:prstGeom>
          <a:solidFill>
            <a:srgbClr val="DBEEF4"/>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21" name="Shape 635">
            <a:extLst>
              <a:ext uri="{FF2B5EF4-FFF2-40B4-BE49-F238E27FC236}">
                <a16:creationId xmlns:a16="http://schemas.microsoft.com/office/drawing/2014/main" id="{DEFCED21-9070-4745-971F-907BD8A19EAC}"/>
              </a:ext>
            </a:extLst>
          </p:cNvPr>
          <p:cNvSpPr/>
          <p:nvPr/>
        </p:nvSpPr>
        <p:spPr>
          <a:xfrm>
            <a:off x="3317259" y="2052347"/>
            <a:ext cx="1981201"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600">
                <a:uFill>
                  <a:solidFill>
                    <a:srgbClr val="000000"/>
                  </a:solidFill>
                </a:uFill>
                <a:latin typeface="Times"/>
                <a:ea typeface="Times"/>
                <a:cs typeface="Times"/>
                <a:sym typeface="Times"/>
              </a:defRPr>
            </a:lvl1pPr>
          </a:lstStyle>
          <a:p>
            <a:r>
              <a:t>Gravity</a:t>
            </a:r>
          </a:p>
        </p:txBody>
      </p:sp>
      <p:sp>
        <p:nvSpPr>
          <p:cNvPr id="22" name="Shape 636">
            <a:extLst>
              <a:ext uri="{FF2B5EF4-FFF2-40B4-BE49-F238E27FC236}">
                <a16:creationId xmlns:a16="http://schemas.microsoft.com/office/drawing/2014/main" id="{5E0ECCBC-B771-40D1-8F4F-A19FB90A8FCE}"/>
              </a:ext>
            </a:extLst>
          </p:cNvPr>
          <p:cNvSpPr/>
          <p:nvPr/>
        </p:nvSpPr>
        <p:spPr>
          <a:xfrm>
            <a:off x="5831860" y="3637386"/>
            <a:ext cx="1905000" cy="990600"/>
          </a:xfrm>
          <a:prstGeom prst="roundRect">
            <a:avLst>
              <a:gd name="adj" fmla="val 16667"/>
            </a:avLst>
          </a:prstGeom>
          <a:solidFill>
            <a:srgbClr val="FFFF00"/>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23" name="Shape 637">
            <a:extLst>
              <a:ext uri="{FF2B5EF4-FFF2-40B4-BE49-F238E27FC236}">
                <a16:creationId xmlns:a16="http://schemas.microsoft.com/office/drawing/2014/main" id="{F5A47E42-49AA-4963-81B3-8FC5B3A8ECD1}"/>
              </a:ext>
            </a:extLst>
          </p:cNvPr>
          <p:cNvSpPr/>
          <p:nvPr/>
        </p:nvSpPr>
        <p:spPr>
          <a:xfrm>
            <a:off x="5984260" y="3883765"/>
            <a:ext cx="1981200"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600">
                <a:uFill>
                  <a:solidFill>
                    <a:srgbClr val="000000"/>
                  </a:solidFill>
                </a:uFill>
                <a:latin typeface="Times"/>
                <a:ea typeface="Times"/>
                <a:cs typeface="Times"/>
                <a:sym typeface="Times"/>
              </a:defRPr>
            </a:lvl1pPr>
          </a:lstStyle>
          <a:p>
            <a:r>
              <a:t>Gas/plasma</a:t>
            </a:r>
          </a:p>
        </p:txBody>
      </p:sp>
      <p:sp>
        <p:nvSpPr>
          <p:cNvPr id="24" name="Shape 638">
            <a:extLst>
              <a:ext uri="{FF2B5EF4-FFF2-40B4-BE49-F238E27FC236}">
                <a16:creationId xmlns:a16="http://schemas.microsoft.com/office/drawing/2014/main" id="{C9FBEB27-C2E3-4AE8-8D93-ED35380A8722}"/>
              </a:ext>
            </a:extLst>
          </p:cNvPr>
          <p:cNvSpPr/>
          <p:nvPr/>
        </p:nvSpPr>
        <p:spPr>
          <a:xfrm>
            <a:off x="8956060" y="2799186"/>
            <a:ext cx="1752601" cy="990600"/>
          </a:xfrm>
          <a:prstGeom prst="roundRect">
            <a:avLst>
              <a:gd name="adj" fmla="val 16667"/>
            </a:avLst>
          </a:prstGeom>
          <a:solidFill>
            <a:srgbClr val="FDEADA"/>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25" name="Shape 639">
            <a:extLst>
              <a:ext uri="{FF2B5EF4-FFF2-40B4-BE49-F238E27FC236}">
                <a16:creationId xmlns:a16="http://schemas.microsoft.com/office/drawing/2014/main" id="{8502A826-1DBF-477F-B6C4-0EFD0B334879}"/>
              </a:ext>
            </a:extLst>
          </p:cNvPr>
          <p:cNvSpPr/>
          <p:nvPr/>
        </p:nvSpPr>
        <p:spPr>
          <a:xfrm>
            <a:off x="9070360" y="3055041"/>
            <a:ext cx="1828800"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600">
                <a:uFill>
                  <a:solidFill>
                    <a:srgbClr val="000000"/>
                  </a:solidFill>
                </a:uFill>
                <a:latin typeface="Times"/>
                <a:ea typeface="Times"/>
                <a:cs typeface="Times"/>
                <a:sym typeface="Times"/>
              </a:defRPr>
            </a:lvl1pPr>
          </a:lstStyle>
          <a:p>
            <a:r>
              <a:t>Contraction</a:t>
            </a:r>
          </a:p>
        </p:txBody>
      </p:sp>
      <p:sp>
        <p:nvSpPr>
          <p:cNvPr id="26" name="Shape 640">
            <a:extLst>
              <a:ext uri="{FF2B5EF4-FFF2-40B4-BE49-F238E27FC236}">
                <a16:creationId xmlns:a16="http://schemas.microsoft.com/office/drawing/2014/main" id="{1335AF94-82DF-4A55-A905-5A29328EA493}"/>
              </a:ext>
            </a:extLst>
          </p:cNvPr>
          <p:cNvSpPr/>
          <p:nvPr/>
        </p:nvSpPr>
        <p:spPr>
          <a:xfrm>
            <a:off x="9108460" y="1275185"/>
            <a:ext cx="1447800" cy="990601"/>
          </a:xfrm>
          <a:prstGeom prst="roundRect">
            <a:avLst>
              <a:gd name="adj" fmla="val 16667"/>
            </a:avLst>
          </a:prstGeom>
          <a:solidFill>
            <a:srgbClr val="FDEADA"/>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27" name="Shape 641">
            <a:extLst>
              <a:ext uri="{FF2B5EF4-FFF2-40B4-BE49-F238E27FC236}">
                <a16:creationId xmlns:a16="http://schemas.microsoft.com/office/drawing/2014/main" id="{8037CDC2-561D-45F9-885D-00300A45C734}"/>
              </a:ext>
            </a:extLst>
          </p:cNvPr>
          <p:cNvSpPr/>
          <p:nvPr/>
        </p:nvSpPr>
        <p:spPr>
          <a:xfrm>
            <a:off x="9146560" y="1318365"/>
            <a:ext cx="1447800" cy="904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600">
                <a:uFill>
                  <a:solidFill>
                    <a:srgbClr val="000000"/>
                  </a:solidFill>
                </a:uFill>
                <a:latin typeface="Times"/>
                <a:ea typeface="Times"/>
                <a:cs typeface="Times"/>
                <a:sym typeface="Times"/>
              </a:defRPr>
            </a:lvl1pPr>
          </a:lstStyle>
          <a:p>
            <a:r>
              <a:t>Spherical shape</a:t>
            </a:r>
          </a:p>
        </p:txBody>
      </p:sp>
      <p:sp>
        <p:nvSpPr>
          <p:cNvPr id="28" name="Shape 642">
            <a:extLst>
              <a:ext uri="{FF2B5EF4-FFF2-40B4-BE49-F238E27FC236}">
                <a16:creationId xmlns:a16="http://schemas.microsoft.com/office/drawing/2014/main" id="{1A46D5F9-FAEC-4B2D-BD64-AD8028E4AFF1}"/>
              </a:ext>
            </a:extLst>
          </p:cNvPr>
          <p:cNvSpPr/>
          <p:nvPr/>
        </p:nvSpPr>
        <p:spPr>
          <a:xfrm rot="2220000">
            <a:off x="5054190" y="2753223"/>
            <a:ext cx="990601"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chemeClr val="accent3">
                    <a:lumOff val="44000"/>
                  </a:schemeClr>
                </a:solidFill>
                <a:uFill>
                  <a:solidFill>
                    <a:schemeClr val="accent3">
                      <a:lumOff val="44000"/>
                    </a:schemeClr>
                  </a:solidFill>
                </a:uFill>
                <a:latin typeface="Times"/>
                <a:ea typeface="Times"/>
                <a:cs typeface="Times"/>
                <a:sym typeface="Times"/>
              </a:defRPr>
            </a:lvl1pPr>
          </a:lstStyle>
          <a:p>
            <a:pPr>
              <a:defRPr sz="2600" b="0">
                <a:solidFill>
                  <a:srgbClr val="000000"/>
                </a:solidFill>
                <a:uFill>
                  <a:solidFill>
                    <a:srgbClr val="000000"/>
                  </a:solidFill>
                </a:uFill>
              </a:defRPr>
            </a:pPr>
            <a:r>
              <a:rPr sz="1800" b="1">
                <a:solidFill>
                  <a:schemeClr val="accent3">
                    <a:lumOff val="44000"/>
                  </a:schemeClr>
                </a:solidFill>
                <a:uFill>
                  <a:solidFill>
                    <a:schemeClr val="accent3">
                      <a:lumOff val="44000"/>
                    </a:schemeClr>
                  </a:solidFill>
                </a:uFill>
              </a:rPr>
              <a:t>acts on</a:t>
            </a:r>
          </a:p>
        </p:txBody>
      </p:sp>
      <p:sp>
        <p:nvSpPr>
          <p:cNvPr id="29" name="Shape 643">
            <a:extLst>
              <a:ext uri="{FF2B5EF4-FFF2-40B4-BE49-F238E27FC236}">
                <a16:creationId xmlns:a16="http://schemas.microsoft.com/office/drawing/2014/main" id="{6DF80911-E042-4B35-83D5-9BCC8D6F8972}"/>
              </a:ext>
            </a:extLst>
          </p:cNvPr>
          <p:cNvSpPr/>
          <p:nvPr/>
        </p:nvSpPr>
        <p:spPr>
          <a:xfrm rot="2207047">
            <a:off x="4649173" y="2962699"/>
            <a:ext cx="1385888" cy="288926"/>
          </a:xfrm>
          <a:prstGeom prst="rightArrow">
            <a:avLst>
              <a:gd name="adj1" fmla="val 50000"/>
              <a:gd name="adj2" fmla="val 50000"/>
            </a:avLst>
          </a:prstGeom>
          <a:gradFill>
            <a:gsLst>
              <a:gs pos="0">
                <a:srgbClr val="3F80CE"/>
              </a:gs>
              <a:gs pos="100000">
                <a:srgbClr val="A2C3FF"/>
              </a:gs>
            </a:gsLst>
            <a:lin ang="16200000"/>
          </a:gra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30" name="Shape 644">
            <a:extLst>
              <a:ext uri="{FF2B5EF4-FFF2-40B4-BE49-F238E27FC236}">
                <a16:creationId xmlns:a16="http://schemas.microsoft.com/office/drawing/2014/main" id="{5E90C468-8579-4590-AFED-47C25483A5D6}"/>
              </a:ext>
            </a:extLst>
          </p:cNvPr>
          <p:cNvSpPr/>
          <p:nvPr/>
        </p:nvSpPr>
        <p:spPr>
          <a:xfrm rot="19380989">
            <a:off x="6791549" y="2422636"/>
            <a:ext cx="2051051" cy="497841"/>
          </a:xfrm>
          <a:prstGeom prst="rect">
            <a:avLst/>
          </a:prstGeom>
          <a:ln w="12700">
            <a:miter lim="400000"/>
          </a:ln>
        </p:spPr>
        <p:txBody>
          <a:bodyPr lIns="45719" rIns="45719">
            <a:spAutoFit/>
          </a:bodyPr>
          <a:lstStyle/>
          <a:p>
            <a:pPr>
              <a:defRPr sz="2600">
                <a:uFill>
                  <a:solidFill>
                    <a:srgbClr val="000000"/>
                  </a:solidFill>
                </a:uFill>
                <a:latin typeface="Times"/>
                <a:ea typeface="Times"/>
                <a:cs typeface="Times"/>
                <a:sym typeface="Times"/>
              </a:defRPr>
            </a:pPr>
            <a:endParaRPr/>
          </a:p>
        </p:txBody>
      </p:sp>
      <p:sp>
        <p:nvSpPr>
          <p:cNvPr id="31" name="Shape 645">
            <a:extLst>
              <a:ext uri="{FF2B5EF4-FFF2-40B4-BE49-F238E27FC236}">
                <a16:creationId xmlns:a16="http://schemas.microsoft.com/office/drawing/2014/main" id="{C4AEBB65-2726-42D1-94AE-F0AECD8A209A}"/>
              </a:ext>
            </a:extLst>
          </p:cNvPr>
          <p:cNvSpPr/>
          <p:nvPr/>
        </p:nvSpPr>
        <p:spPr>
          <a:xfrm rot="19787031">
            <a:off x="7796205" y="3397207"/>
            <a:ext cx="1295401"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chemeClr val="accent3">
                    <a:lumOff val="44000"/>
                  </a:schemeClr>
                </a:solidFill>
                <a:uFill>
                  <a:solidFill>
                    <a:schemeClr val="accent3">
                      <a:lumOff val="44000"/>
                    </a:schemeClr>
                  </a:solidFill>
                </a:uFill>
                <a:latin typeface="Times"/>
                <a:ea typeface="Times"/>
                <a:cs typeface="Times"/>
                <a:sym typeface="Times"/>
              </a:defRPr>
            </a:lvl1pPr>
          </a:lstStyle>
          <a:p>
            <a:pPr>
              <a:defRPr sz="2600" b="0">
                <a:solidFill>
                  <a:srgbClr val="000000"/>
                </a:solidFill>
                <a:uFill>
                  <a:solidFill>
                    <a:srgbClr val="000000"/>
                  </a:solidFill>
                </a:uFill>
              </a:defRPr>
            </a:pPr>
            <a:r>
              <a:rPr sz="1800" b="1">
                <a:solidFill>
                  <a:schemeClr val="accent3">
                    <a:lumOff val="44000"/>
                  </a:schemeClr>
                </a:solidFill>
                <a:uFill>
                  <a:solidFill>
                    <a:schemeClr val="accent3">
                      <a:lumOff val="44000"/>
                    </a:schemeClr>
                  </a:solidFill>
                </a:uFill>
              </a:rPr>
              <a:t>Tends to</a:t>
            </a:r>
          </a:p>
        </p:txBody>
      </p:sp>
      <p:sp>
        <p:nvSpPr>
          <p:cNvPr id="32" name="Shape 646">
            <a:extLst>
              <a:ext uri="{FF2B5EF4-FFF2-40B4-BE49-F238E27FC236}">
                <a16:creationId xmlns:a16="http://schemas.microsoft.com/office/drawing/2014/main" id="{AC0D5D3A-BC39-4E67-982C-12E849C18CB3}"/>
              </a:ext>
            </a:extLst>
          </p:cNvPr>
          <p:cNvSpPr/>
          <p:nvPr/>
        </p:nvSpPr>
        <p:spPr>
          <a:xfrm rot="19320000">
            <a:off x="4682190" y="4710698"/>
            <a:ext cx="1143001"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chemeClr val="accent3">
                    <a:lumOff val="44000"/>
                  </a:schemeClr>
                </a:solidFill>
                <a:uFill>
                  <a:solidFill>
                    <a:schemeClr val="accent3">
                      <a:lumOff val="44000"/>
                    </a:schemeClr>
                  </a:solidFill>
                </a:uFill>
                <a:latin typeface="Times"/>
                <a:ea typeface="Times"/>
                <a:cs typeface="Times"/>
                <a:sym typeface="Times"/>
              </a:defRPr>
            </a:lvl1pPr>
          </a:lstStyle>
          <a:p>
            <a:pPr>
              <a:defRPr sz="2600" b="0">
                <a:solidFill>
                  <a:srgbClr val="000000"/>
                </a:solidFill>
                <a:uFill>
                  <a:solidFill>
                    <a:srgbClr val="000000"/>
                  </a:solidFill>
                </a:uFill>
              </a:defRPr>
            </a:pPr>
            <a:r>
              <a:rPr sz="1800" b="1">
                <a:solidFill>
                  <a:schemeClr val="accent3">
                    <a:lumOff val="44000"/>
                  </a:schemeClr>
                </a:solidFill>
                <a:uFill>
                  <a:solidFill>
                    <a:schemeClr val="accent3">
                      <a:lumOff val="44000"/>
                    </a:schemeClr>
                  </a:solidFill>
                </a:uFill>
              </a:rPr>
              <a:t>heats up</a:t>
            </a:r>
          </a:p>
        </p:txBody>
      </p:sp>
      <p:sp>
        <p:nvSpPr>
          <p:cNvPr id="33" name="Shape 647">
            <a:extLst>
              <a:ext uri="{FF2B5EF4-FFF2-40B4-BE49-F238E27FC236}">
                <a16:creationId xmlns:a16="http://schemas.microsoft.com/office/drawing/2014/main" id="{B8686497-B5D7-47AA-8EF3-FB115635C098}"/>
              </a:ext>
            </a:extLst>
          </p:cNvPr>
          <p:cNvSpPr/>
          <p:nvPr/>
        </p:nvSpPr>
        <p:spPr>
          <a:xfrm rot="19377610">
            <a:off x="4803159" y="4961361"/>
            <a:ext cx="1281114" cy="301625"/>
          </a:xfrm>
          <a:prstGeom prst="rightArrow">
            <a:avLst>
              <a:gd name="adj1" fmla="val 50000"/>
              <a:gd name="adj2" fmla="val 50000"/>
            </a:avLst>
          </a:prstGeom>
          <a:solidFill>
            <a:srgbClr val="660066"/>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34" name="Shape 648">
            <a:extLst>
              <a:ext uri="{FF2B5EF4-FFF2-40B4-BE49-F238E27FC236}">
                <a16:creationId xmlns:a16="http://schemas.microsoft.com/office/drawing/2014/main" id="{349A57FF-4F68-457C-9A17-39DA7CF3E224}"/>
              </a:ext>
            </a:extLst>
          </p:cNvPr>
          <p:cNvSpPr/>
          <p:nvPr/>
        </p:nvSpPr>
        <p:spPr>
          <a:xfrm rot="19377610">
            <a:off x="6811347" y="2653136"/>
            <a:ext cx="2405063" cy="314325"/>
          </a:xfrm>
          <a:prstGeom prst="rightArrow">
            <a:avLst>
              <a:gd name="adj1" fmla="val 50000"/>
              <a:gd name="adj2" fmla="val 50000"/>
            </a:avLst>
          </a:prstGeom>
          <a:gradFill>
            <a:gsLst>
              <a:gs pos="0">
                <a:srgbClr val="3F80CE"/>
              </a:gs>
              <a:gs pos="100000">
                <a:srgbClr val="A2C3FF"/>
              </a:gs>
            </a:gsLst>
            <a:lin ang="16200000"/>
          </a:gra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35" name="Shape 649">
            <a:extLst>
              <a:ext uri="{FF2B5EF4-FFF2-40B4-BE49-F238E27FC236}">
                <a16:creationId xmlns:a16="http://schemas.microsoft.com/office/drawing/2014/main" id="{4BA8687C-38B8-4C7D-ACD1-BEA26A5EB351}"/>
              </a:ext>
            </a:extLst>
          </p:cNvPr>
          <p:cNvSpPr/>
          <p:nvPr/>
        </p:nvSpPr>
        <p:spPr>
          <a:xfrm rot="19838654">
            <a:off x="7743210" y="3269086"/>
            <a:ext cx="1158876" cy="312739"/>
          </a:xfrm>
          <a:prstGeom prst="rightArrow">
            <a:avLst>
              <a:gd name="adj1" fmla="val 50000"/>
              <a:gd name="adj2" fmla="val 50000"/>
            </a:avLst>
          </a:prstGeom>
          <a:gradFill>
            <a:gsLst>
              <a:gs pos="0">
                <a:srgbClr val="3F80CE"/>
              </a:gs>
              <a:gs pos="100000">
                <a:srgbClr val="A2C3FF"/>
              </a:gs>
            </a:gsLst>
            <a:lin ang="16200000"/>
          </a:gra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36" name="Shape 650">
            <a:extLst>
              <a:ext uri="{FF2B5EF4-FFF2-40B4-BE49-F238E27FC236}">
                <a16:creationId xmlns:a16="http://schemas.microsoft.com/office/drawing/2014/main" id="{340E0CF7-5AF2-4C66-AB3C-B256DD9019D3}"/>
              </a:ext>
            </a:extLst>
          </p:cNvPr>
          <p:cNvSpPr/>
          <p:nvPr/>
        </p:nvSpPr>
        <p:spPr>
          <a:xfrm rot="2603595">
            <a:off x="7477419" y="5287467"/>
            <a:ext cx="1295401"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chemeClr val="accent3">
                    <a:lumOff val="44000"/>
                  </a:schemeClr>
                </a:solidFill>
                <a:uFill>
                  <a:solidFill>
                    <a:schemeClr val="accent3">
                      <a:lumOff val="44000"/>
                    </a:schemeClr>
                  </a:solidFill>
                </a:uFill>
                <a:latin typeface="Times"/>
                <a:ea typeface="Times"/>
                <a:cs typeface="Times"/>
                <a:sym typeface="Times"/>
              </a:defRPr>
            </a:lvl1pPr>
          </a:lstStyle>
          <a:p>
            <a:pPr>
              <a:defRPr sz="2600" b="0">
                <a:solidFill>
                  <a:srgbClr val="000000"/>
                </a:solidFill>
                <a:uFill>
                  <a:solidFill>
                    <a:srgbClr val="000000"/>
                  </a:solidFill>
                </a:uFill>
              </a:defRPr>
            </a:pPr>
            <a:r>
              <a:rPr sz="1800" b="1">
                <a:solidFill>
                  <a:schemeClr val="accent3">
                    <a:lumOff val="44000"/>
                  </a:schemeClr>
                </a:solidFill>
                <a:uFill>
                  <a:solidFill>
                    <a:schemeClr val="accent3">
                      <a:lumOff val="44000"/>
                    </a:schemeClr>
                  </a:solidFill>
                </a:uFill>
              </a:rPr>
              <a:t>Tends to</a:t>
            </a:r>
          </a:p>
        </p:txBody>
      </p:sp>
      <p:sp>
        <p:nvSpPr>
          <p:cNvPr id="37" name="Shape 651">
            <a:extLst>
              <a:ext uri="{FF2B5EF4-FFF2-40B4-BE49-F238E27FC236}">
                <a16:creationId xmlns:a16="http://schemas.microsoft.com/office/drawing/2014/main" id="{ECA3EF60-C92C-47BF-8E7A-7D17C7BA74C7}"/>
              </a:ext>
            </a:extLst>
          </p:cNvPr>
          <p:cNvSpPr/>
          <p:nvPr/>
        </p:nvSpPr>
        <p:spPr>
          <a:xfrm rot="2721205">
            <a:off x="7329665" y="5273305"/>
            <a:ext cx="1946276" cy="312739"/>
          </a:xfrm>
          <a:prstGeom prst="rightArrow">
            <a:avLst>
              <a:gd name="adj1" fmla="val 50000"/>
              <a:gd name="adj2" fmla="val 50000"/>
            </a:avLst>
          </a:prstGeom>
          <a:solidFill>
            <a:srgbClr val="660066"/>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38" name="Shape 652">
            <a:extLst>
              <a:ext uri="{FF2B5EF4-FFF2-40B4-BE49-F238E27FC236}">
                <a16:creationId xmlns:a16="http://schemas.microsoft.com/office/drawing/2014/main" id="{DA7D6705-8140-49FC-8118-87D385F12DB5}"/>
              </a:ext>
            </a:extLst>
          </p:cNvPr>
          <p:cNvSpPr/>
          <p:nvPr/>
        </p:nvSpPr>
        <p:spPr>
          <a:xfrm>
            <a:off x="9489460" y="3865986"/>
            <a:ext cx="762000"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4696"/>
                </a:moveTo>
                <a:lnTo>
                  <a:pt x="10800" y="0"/>
                </a:lnTo>
                <a:lnTo>
                  <a:pt x="21600" y="4696"/>
                </a:lnTo>
                <a:lnTo>
                  <a:pt x="16200" y="4696"/>
                </a:lnTo>
                <a:lnTo>
                  <a:pt x="16200" y="16904"/>
                </a:lnTo>
                <a:lnTo>
                  <a:pt x="21600" y="16904"/>
                </a:lnTo>
                <a:lnTo>
                  <a:pt x="10800" y="21600"/>
                </a:lnTo>
                <a:lnTo>
                  <a:pt x="0" y="16904"/>
                </a:lnTo>
                <a:lnTo>
                  <a:pt x="5400" y="16904"/>
                </a:lnTo>
                <a:lnTo>
                  <a:pt x="5400" y="4696"/>
                </a:lnTo>
                <a:close/>
              </a:path>
            </a:pathLst>
          </a:custGeom>
          <a:solidFill>
            <a:srgbClr val="FF0000"/>
          </a:solidFill>
          <a:ln w="3175">
            <a:solidFill>
              <a:srgbClr val="4A7EBB"/>
            </a:solidFill>
          </a:ln>
          <a:effectLst>
            <a:outerShdw blurRad="25400" dist="12700" dir="5400000" rotWithShape="0">
              <a:srgbClr val="000000">
                <a:alpha val="35000"/>
              </a:srgbClr>
            </a:outerShdw>
          </a:effectLst>
        </p:spPr>
        <p:txBody>
          <a:bodyPr lIns="45719" rIns="45719" anchor="ctr"/>
          <a:lstStyle/>
          <a:p>
            <a:pPr algn="ctr">
              <a:defRPr sz="2600">
                <a:solidFill>
                  <a:schemeClr val="accent3">
                    <a:lumOff val="44000"/>
                  </a:schemeClr>
                </a:solidFill>
                <a:uFill>
                  <a:solidFill>
                    <a:schemeClr val="accent3">
                      <a:lumOff val="44000"/>
                    </a:schemeClr>
                  </a:solidFill>
                </a:uFill>
                <a:latin typeface="Calibri"/>
                <a:ea typeface="Calibri"/>
                <a:cs typeface="Calibri"/>
                <a:sym typeface="Calibri"/>
              </a:defRPr>
            </a:pPr>
            <a:endParaRPr/>
          </a:p>
        </p:txBody>
      </p:sp>
      <p:sp>
        <p:nvSpPr>
          <p:cNvPr id="39" name="Shape 653">
            <a:extLst>
              <a:ext uri="{FF2B5EF4-FFF2-40B4-BE49-F238E27FC236}">
                <a16:creationId xmlns:a16="http://schemas.microsoft.com/office/drawing/2014/main" id="{A5442DBA-BA55-4896-9DA1-EFF8D1ECC9B5}"/>
              </a:ext>
            </a:extLst>
          </p:cNvPr>
          <p:cNvSpPr/>
          <p:nvPr/>
        </p:nvSpPr>
        <p:spPr>
          <a:xfrm rot="5400000">
            <a:off x="9830297" y="4543371"/>
            <a:ext cx="1627186" cy="675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chemeClr val="accent3">
                    <a:lumOff val="44000"/>
                  </a:schemeClr>
                </a:solidFill>
                <a:uFill>
                  <a:solidFill>
                    <a:schemeClr val="accent3">
                      <a:lumOff val="44000"/>
                    </a:schemeClr>
                  </a:solidFill>
                </a:uFill>
                <a:latin typeface="Times"/>
                <a:ea typeface="Times"/>
                <a:cs typeface="Times"/>
                <a:sym typeface="Times"/>
              </a:defRPr>
            </a:lvl1pPr>
          </a:lstStyle>
          <a:p>
            <a:pPr>
              <a:defRPr sz="2600" b="0">
                <a:solidFill>
                  <a:srgbClr val="000000"/>
                </a:solidFill>
                <a:uFill>
                  <a:solidFill>
                    <a:srgbClr val="000000"/>
                  </a:solidFill>
                </a:uFill>
              </a:defRPr>
            </a:pPr>
            <a:r>
              <a:rPr sz="1800" b="1">
                <a:solidFill>
                  <a:schemeClr val="accent3">
                    <a:lumOff val="44000"/>
                  </a:schemeClr>
                </a:solidFill>
                <a:uFill>
                  <a:solidFill>
                    <a:schemeClr val="accent3">
                      <a:lumOff val="44000"/>
                    </a:schemeClr>
                  </a:solidFill>
                </a:uFill>
              </a:rPr>
              <a:t>Balance and stability</a:t>
            </a:r>
          </a:p>
        </p:txBody>
      </p:sp>
      <p:pic>
        <p:nvPicPr>
          <p:cNvPr id="40" name="Bilde 39">
            <a:extLst>
              <a:ext uri="{FF2B5EF4-FFF2-40B4-BE49-F238E27FC236}">
                <a16:creationId xmlns:a16="http://schemas.microsoft.com/office/drawing/2014/main" id="{F317C0AE-5590-4FD1-B443-BFE19EA4623A}"/>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203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102.jpg" descr="F:\ARNY\1102.JPG">
            <a:extLst>
              <a:ext uri="{FF2B5EF4-FFF2-40B4-BE49-F238E27FC236}">
                <a16:creationId xmlns:a16="http://schemas.microsoft.com/office/drawing/2014/main" id="{9E5665B6-FC3F-480C-94A1-86C42060076D}"/>
              </a:ext>
            </a:extLst>
          </p:cNvPr>
          <p:cNvPicPr>
            <a:picLocks noChangeAspect="1"/>
          </p:cNvPicPr>
          <p:nvPr/>
        </p:nvPicPr>
        <p:blipFill>
          <a:blip r:embed="rId2">
            <a:extLst/>
          </a:blip>
          <a:srcRect l="13177" t="6132" r="7621" b="13862"/>
          <a:stretch>
            <a:fillRect/>
          </a:stretch>
        </p:blipFill>
        <p:spPr>
          <a:xfrm>
            <a:off x="2658409" y="338978"/>
            <a:ext cx="8568280" cy="6492875"/>
          </a:xfrm>
          <a:prstGeom prst="rect">
            <a:avLst/>
          </a:prstGeom>
          <a:ln w="12700">
            <a:miter lim="400000"/>
          </a:ln>
        </p:spPr>
      </p:pic>
      <p:pic>
        <p:nvPicPr>
          <p:cNvPr id="6" name="Bilde 5">
            <a:extLst>
              <a:ext uri="{FF2B5EF4-FFF2-40B4-BE49-F238E27FC236}">
                <a16:creationId xmlns:a16="http://schemas.microsoft.com/office/drawing/2014/main" id="{650B8437-CF56-4ECF-AEB0-B73156AD91E9}"/>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050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D1E58E7-6CCB-470C-AA4E-BC366406C672}"/>
              </a:ext>
            </a:extLst>
          </p:cNvPr>
          <p:cNvSpPr/>
          <p:nvPr/>
        </p:nvSpPr>
        <p:spPr>
          <a:xfrm>
            <a:off x="0" y="-1"/>
            <a:ext cx="12216812"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image28.jpg" descr="sol-dentro-1.jpg">
            <a:extLst>
              <a:ext uri="{FF2B5EF4-FFF2-40B4-BE49-F238E27FC236}">
                <a16:creationId xmlns:a16="http://schemas.microsoft.com/office/drawing/2014/main" id="{9C5FD47D-BF6B-42C5-9EAB-0B1B179D90F2}"/>
              </a:ext>
            </a:extLst>
          </p:cNvPr>
          <p:cNvPicPr>
            <a:picLocks noChangeAspect="1"/>
          </p:cNvPicPr>
          <p:nvPr/>
        </p:nvPicPr>
        <p:blipFill>
          <a:blip r:embed="rId3">
            <a:extLst/>
          </a:blip>
          <a:srcRect b="2844"/>
          <a:stretch>
            <a:fillRect/>
          </a:stretch>
        </p:blipFill>
        <p:spPr>
          <a:xfrm>
            <a:off x="2486829" y="-1"/>
            <a:ext cx="8961519" cy="6858000"/>
          </a:xfrm>
          <a:prstGeom prst="rect">
            <a:avLst/>
          </a:prstGeom>
          <a:ln w="12700">
            <a:miter lim="400000"/>
          </a:ln>
        </p:spPr>
      </p:pic>
      <p:sp>
        <p:nvSpPr>
          <p:cNvPr id="12" name="Shape 670">
            <a:extLst>
              <a:ext uri="{FF2B5EF4-FFF2-40B4-BE49-F238E27FC236}">
                <a16:creationId xmlns:a16="http://schemas.microsoft.com/office/drawing/2014/main" id="{E17C7510-7D89-4C98-869E-0E087BC4E36A}"/>
              </a:ext>
            </a:extLst>
          </p:cNvPr>
          <p:cNvSpPr/>
          <p:nvPr/>
        </p:nvSpPr>
        <p:spPr>
          <a:xfrm>
            <a:off x="3976806" y="173353"/>
            <a:ext cx="1066801"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chemeClr val="accent3">
                    <a:lumOff val="44000"/>
                  </a:schemeClr>
                </a:solidFill>
                <a:uFill>
                  <a:solidFill>
                    <a:schemeClr val="accent3">
                      <a:lumOff val="44000"/>
                    </a:schemeClr>
                  </a:solidFill>
                </a:uFill>
                <a:latin typeface="Times"/>
                <a:ea typeface="Times"/>
                <a:cs typeface="Times"/>
                <a:sym typeface="Times"/>
              </a:defRPr>
            </a:lvl1pPr>
          </a:lstStyle>
          <a:p>
            <a:pPr>
              <a:defRPr b="0">
                <a:solidFill>
                  <a:srgbClr val="000000"/>
                </a:solidFill>
                <a:uFill>
                  <a:solidFill>
                    <a:srgbClr val="000000"/>
                  </a:solidFill>
                </a:uFill>
              </a:defRPr>
            </a:pPr>
            <a:r>
              <a:rPr b="1" dirty="0">
                <a:solidFill>
                  <a:schemeClr val="accent3">
                    <a:lumOff val="44000"/>
                  </a:schemeClr>
                </a:solidFill>
                <a:uFill>
                  <a:solidFill>
                    <a:schemeClr val="accent3">
                      <a:lumOff val="44000"/>
                    </a:schemeClr>
                  </a:solidFill>
                </a:uFill>
              </a:rPr>
              <a:t>Core</a:t>
            </a:r>
          </a:p>
        </p:txBody>
      </p:sp>
      <p:sp>
        <p:nvSpPr>
          <p:cNvPr id="13" name="Shape 671">
            <a:extLst>
              <a:ext uri="{FF2B5EF4-FFF2-40B4-BE49-F238E27FC236}">
                <a16:creationId xmlns:a16="http://schemas.microsoft.com/office/drawing/2014/main" id="{2B11F853-DBA5-42B7-A3E7-44252E7175CE}"/>
              </a:ext>
            </a:extLst>
          </p:cNvPr>
          <p:cNvSpPr/>
          <p:nvPr/>
        </p:nvSpPr>
        <p:spPr>
          <a:xfrm>
            <a:off x="7179159" y="190185"/>
            <a:ext cx="1600201"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chemeClr val="accent3">
                    <a:lumOff val="44000"/>
                  </a:schemeClr>
                </a:solidFill>
                <a:uFill>
                  <a:solidFill>
                    <a:schemeClr val="accent3">
                      <a:lumOff val="44000"/>
                    </a:schemeClr>
                  </a:solidFill>
                </a:uFill>
                <a:latin typeface="Times"/>
                <a:ea typeface="Times"/>
                <a:cs typeface="Times"/>
                <a:sym typeface="Times"/>
              </a:defRPr>
            </a:lvl1pPr>
          </a:lstStyle>
          <a:p>
            <a:pPr>
              <a:defRPr b="0">
                <a:solidFill>
                  <a:srgbClr val="000000"/>
                </a:solidFill>
                <a:uFill>
                  <a:solidFill>
                    <a:srgbClr val="000000"/>
                  </a:solidFill>
                </a:uFill>
              </a:defRPr>
            </a:pPr>
            <a:r>
              <a:rPr b="1" dirty="0">
                <a:solidFill>
                  <a:schemeClr val="accent3">
                    <a:lumOff val="44000"/>
                  </a:schemeClr>
                </a:solidFill>
                <a:uFill>
                  <a:solidFill>
                    <a:schemeClr val="accent3">
                      <a:lumOff val="44000"/>
                    </a:schemeClr>
                  </a:solidFill>
                </a:uFill>
              </a:rPr>
              <a:t>Radiative zone</a:t>
            </a:r>
          </a:p>
        </p:txBody>
      </p:sp>
      <p:sp>
        <p:nvSpPr>
          <p:cNvPr id="14" name="Shape 672">
            <a:extLst>
              <a:ext uri="{FF2B5EF4-FFF2-40B4-BE49-F238E27FC236}">
                <a16:creationId xmlns:a16="http://schemas.microsoft.com/office/drawing/2014/main" id="{89384792-3BCA-4964-A094-DC32CD5F370A}"/>
              </a:ext>
            </a:extLst>
          </p:cNvPr>
          <p:cNvSpPr/>
          <p:nvPr/>
        </p:nvSpPr>
        <p:spPr>
          <a:xfrm>
            <a:off x="8779360" y="748666"/>
            <a:ext cx="1851622" cy="38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b="1">
                <a:solidFill>
                  <a:schemeClr val="accent3">
                    <a:lumOff val="44000"/>
                  </a:schemeClr>
                </a:solidFill>
                <a:uFill>
                  <a:solidFill>
                    <a:schemeClr val="accent3">
                      <a:lumOff val="44000"/>
                    </a:schemeClr>
                  </a:solidFill>
                </a:uFill>
                <a:latin typeface="Times"/>
                <a:ea typeface="Times"/>
                <a:cs typeface="Times"/>
                <a:sym typeface="Times"/>
              </a:defRPr>
            </a:lvl1pPr>
          </a:lstStyle>
          <a:p>
            <a:pPr>
              <a:defRPr b="0">
                <a:solidFill>
                  <a:srgbClr val="000000"/>
                </a:solidFill>
                <a:uFill>
                  <a:solidFill>
                    <a:srgbClr val="000000"/>
                  </a:solidFill>
                </a:uFill>
              </a:defRPr>
            </a:pPr>
            <a:r>
              <a:rPr b="1" dirty="0">
                <a:solidFill>
                  <a:schemeClr val="accent3">
                    <a:lumOff val="44000"/>
                  </a:schemeClr>
                </a:solidFill>
                <a:uFill>
                  <a:solidFill>
                    <a:schemeClr val="accent3">
                      <a:lumOff val="44000"/>
                    </a:schemeClr>
                  </a:solidFill>
                </a:uFill>
              </a:rPr>
              <a:t>Convective zone</a:t>
            </a:r>
          </a:p>
        </p:txBody>
      </p:sp>
      <p:pic>
        <p:nvPicPr>
          <p:cNvPr id="10" name="Bilde 9">
            <a:extLst>
              <a:ext uri="{FF2B5EF4-FFF2-40B4-BE49-F238E27FC236}">
                <a16:creationId xmlns:a16="http://schemas.microsoft.com/office/drawing/2014/main" id="{10DF0529-396E-47D8-9771-A401332AE79C}"/>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679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F64566-03CF-41AA-9831-B8E7FF8B9AAA}"/>
              </a:ext>
            </a:extLst>
          </p:cNvPr>
          <p:cNvSpPr>
            <a:spLocks noGrp="1"/>
          </p:cNvSpPr>
          <p:nvPr>
            <p:ph type="title"/>
          </p:nvPr>
        </p:nvSpPr>
        <p:spPr>
          <a:xfrm>
            <a:off x="2550253" y="275135"/>
            <a:ext cx="9343874" cy="549275"/>
          </a:xfrm>
        </p:spPr>
        <p:txBody>
          <a:bodyPr>
            <a:normAutofit fontScale="90000"/>
          </a:bodyPr>
          <a:lstStyle/>
          <a:p>
            <a:pPr algn="ctr"/>
            <a:r>
              <a:rPr lang="nb-NO" dirty="0">
                <a:solidFill>
                  <a:srgbClr val="127AA2"/>
                </a:solidFill>
              </a:rPr>
              <a:t>TITLE IN BLUE</a:t>
            </a:r>
          </a:p>
        </p:txBody>
      </p:sp>
      <p:sp>
        <p:nvSpPr>
          <p:cNvPr id="8" name="Rektangel 4">
            <a:extLst>
              <a:ext uri="{FF2B5EF4-FFF2-40B4-BE49-F238E27FC236}">
                <a16:creationId xmlns:a16="http://schemas.microsoft.com/office/drawing/2014/main" id="{28853817-7FF2-4F64-8DE7-D92FAF3D7750}"/>
              </a:ext>
            </a:extLst>
          </p:cNvPr>
          <p:cNvSpPr/>
          <p:nvPr/>
        </p:nvSpPr>
        <p:spPr>
          <a:xfrm>
            <a:off x="-1" y="-1"/>
            <a:ext cx="1701213" cy="4798504"/>
          </a:xfrm>
          <a:custGeom>
            <a:avLst/>
            <a:gdLst>
              <a:gd name="connsiteX0" fmla="*/ 0 w 2262940"/>
              <a:gd name="connsiteY0" fmla="*/ 0 h 4696724"/>
              <a:gd name="connsiteX1" fmla="*/ 2262940 w 2262940"/>
              <a:gd name="connsiteY1" fmla="*/ 0 h 4696724"/>
              <a:gd name="connsiteX2" fmla="*/ 2262940 w 2262940"/>
              <a:gd name="connsiteY2" fmla="*/ 4696724 h 4696724"/>
              <a:gd name="connsiteX3" fmla="*/ 0 w 2262940"/>
              <a:gd name="connsiteY3" fmla="*/ 4696724 h 4696724"/>
              <a:gd name="connsiteX4" fmla="*/ 0 w 2262940"/>
              <a:gd name="connsiteY4" fmla="*/ 0 h 4696724"/>
              <a:gd name="connsiteX0" fmla="*/ 0 w 2262940"/>
              <a:gd name="connsiteY0" fmla="*/ 0 h 4696724"/>
              <a:gd name="connsiteX1" fmla="*/ 2262940 w 2262940"/>
              <a:gd name="connsiteY1" fmla="*/ 0 h 4696724"/>
              <a:gd name="connsiteX2" fmla="*/ 2262940 w 2262940"/>
              <a:gd name="connsiteY2" fmla="*/ 4696724 h 4696724"/>
              <a:gd name="connsiteX3" fmla="*/ 0 w 2262940"/>
              <a:gd name="connsiteY3" fmla="*/ 4696724 h 4696724"/>
              <a:gd name="connsiteX4" fmla="*/ 0 w 2262940"/>
              <a:gd name="connsiteY4" fmla="*/ 0 h 469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40" h="4696724">
                <a:moveTo>
                  <a:pt x="0" y="0"/>
                </a:moveTo>
                <a:lnTo>
                  <a:pt x="2262940" y="0"/>
                </a:lnTo>
                <a:lnTo>
                  <a:pt x="2262940" y="4696724"/>
                </a:lnTo>
                <a:cubicBezTo>
                  <a:pt x="1350685" y="4372528"/>
                  <a:pt x="754313" y="4696724"/>
                  <a:pt x="0" y="4696724"/>
                </a:cubicBezTo>
                <a:lnTo>
                  <a:pt x="0" y="0"/>
                </a:lnTo>
                <a:close/>
              </a:path>
            </a:pathLst>
          </a:custGeom>
          <a:solidFill>
            <a:srgbClr val="95BE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dirty="0"/>
          </a:p>
        </p:txBody>
      </p:sp>
      <p:sp>
        <p:nvSpPr>
          <p:cNvPr id="9" name="TekstSylinder 8">
            <a:extLst>
              <a:ext uri="{FF2B5EF4-FFF2-40B4-BE49-F238E27FC236}">
                <a16:creationId xmlns:a16="http://schemas.microsoft.com/office/drawing/2014/main" id="{E13161B3-28AD-49D7-9941-3052EE99B773}"/>
              </a:ext>
            </a:extLst>
          </p:cNvPr>
          <p:cNvSpPr txBox="1"/>
          <p:nvPr/>
        </p:nvSpPr>
        <p:spPr>
          <a:xfrm>
            <a:off x="3129094" y="1487978"/>
            <a:ext cx="8523961" cy="2862322"/>
          </a:xfrm>
          <a:prstGeom prst="rect">
            <a:avLst/>
          </a:prstGeom>
          <a:noFill/>
        </p:spPr>
        <p:txBody>
          <a:bodyPr wrap="square" rtlCol="0">
            <a:spAutoFit/>
          </a:bodyPr>
          <a:lstStyle/>
          <a:p>
            <a:r>
              <a:rPr lang="nb-NO" dirty="0"/>
              <a:t>Placeholder for </a:t>
            </a:r>
            <a:r>
              <a:rPr lang="nb-NO" dirty="0" err="1"/>
              <a:t>text</a:t>
            </a:r>
            <a:endParaRPr lang="nb-NO" dirty="0"/>
          </a:p>
          <a:p>
            <a:endParaRPr lang="nb-NO" dirty="0"/>
          </a:p>
          <a:p>
            <a:pPr marL="285750" indent="-285750">
              <a:buFont typeface="Arial" panose="020B0604020202020204" pitchFamily="34" charset="0"/>
              <a:buChar char="•"/>
            </a:pPr>
            <a:r>
              <a:rPr lang="nb-NO" dirty="0" err="1"/>
              <a:t>Bullet</a:t>
            </a:r>
            <a:r>
              <a:rPr lang="nb-NO" dirty="0"/>
              <a:t> </a:t>
            </a:r>
            <a:r>
              <a:rPr lang="nb-NO" dirty="0" err="1"/>
              <a:t>point</a:t>
            </a:r>
            <a:endParaRPr lang="nb-NO" dirty="0"/>
          </a:p>
          <a:p>
            <a:pPr marL="285750" indent="-285750">
              <a:buFont typeface="Arial" panose="020B0604020202020204" pitchFamily="34" charset="0"/>
              <a:buChar char="•"/>
            </a:pPr>
            <a:endParaRPr lang="nb-NO" dirty="0"/>
          </a:p>
          <a:p>
            <a:endParaRPr lang="nb-NO" dirty="0"/>
          </a:p>
          <a:p>
            <a:endParaRPr lang="nb-NO" dirty="0"/>
          </a:p>
          <a:p>
            <a:endParaRPr lang="nb-NO" dirty="0"/>
          </a:p>
          <a:p>
            <a:endParaRPr lang="nb-NO" dirty="0"/>
          </a:p>
          <a:p>
            <a:endParaRPr lang="nb-NO" dirty="0"/>
          </a:p>
          <a:p>
            <a:r>
              <a:rPr lang="nb-NO" i="1" dirty="0" err="1"/>
              <a:t>Table</a:t>
            </a:r>
            <a:r>
              <a:rPr lang="nb-NO" i="1" dirty="0"/>
              <a:t> </a:t>
            </a:r>
            <a:r>
              <a:rPr lang="nb-NO" i="1" dirty="0" err="1"/>
              <a:t>below</a:t>
            </a:r>
            <a:endParaRPr lang="nb-NO" i="1" dirty="0"/>
          </a:p>
        </p:txBody>
      </p:sp>
      <p:pic>
        <p:nvPicPr>
          <p:cNvPr id="7" name="Bilde 6">
            <a:extLst>
              <a:ext uri="{FF2B5EF4-FFF2-40B4-BE49-F238E27FC236}">
                <a16:creationId xmlns:a16="http://schemas.microsoft.com/office/drawing/2014/main" id="{0ACDF94E-1BFB-407C-BEA8-2A5CDCE912BD}"/>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52582" y="5099132"/>
            <a:ext cx="1596046" cy="1549614"/>
          </a:xfrm>
          <a:prstGeom prst="rect">
            <a:avLst/>
          </a:prstGeom>
          <a:noFill/>
          <a:ln>
            <a:noFill/>
          </a:ln>
          <a:extLst>
            <a:ext uri="{53640926-AAD7-44D8-BBD7-CCE9431645EC}">
              <a14:shadowObscured xmlns:a14="http://schemas.microsoft.com/office/drawing/2010/main"/>
            </a:ext>
          </a:extLst>
        </p:spPr>
      </p:pic>
      <p:pic>
        <p:nvPicPr>
          <p:cNvPr id="6" name="sol-normal.jpg">
            <a:extLst>
              <a:ext uri="{FF2B5EF4-FFF2-40B4-BE49-F238E27FC236}">
                <a16:creationId xmlns:a16="http://schemas.microsoft.com/office/drawing/2014/main" id="{2CAD078E-726B-4D27-A0C4-F23A25270882}"/>
              </a:ext>
            </a:extLst>
          </p:cNvPr>
          <p:cNvPicPr>
            <a:picLocks noChangeAspect="1"/>
          </p:cNvPicPr>
          <p:nvPr/>
        </p:nvPicPr>
        <p:blipFill>
          <a:blip r:embed="rId4">
            <a:extLst/>
          </a:blip>
          <a:stretch>
            <a:fillRect/>
          </a:stretch>
        </p:blipFill>
        <p:spPr>
          <a:xfrm>
            <a:off x="8134" y="-5718"/>
            <a:ext cx="12183866" cy="9077055"/>
          </a:xfrm>
          <a:prstGeom prst="rect">
            <a:avLst/>
          </a:prstGeom>
          <a:ln w="12700">
            <a:miter lim="400000"/>
          </a:ln>
        </p:spPr>
      </p:pic>
    </p:spTree>
    <p:extLst>
      <p:ext uri="{BB962C8B-B14F-4D97-AF65-F5344CB8AC3E}">
        <p14:creationId xmlns:p14="http://schemas.microsoft.com/office/powerpoint/2010/main" val="24158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F64566-03CF-41AA-9831-B8E7FF8B9AAA}"/>
              </a:ext>
            </a:extLst>
          </p:cNvPr>
          <p:cNvSpPr>
            <a:spLocks noGrp="1"/>
          </p:cNvSpPr>
          <p:nvPr>
            <p:ph type="title"/>
          </p:nvPr>
        </p:nvSpPr>
        <p:spPr>
          <a:xfrm>
            <a:off x="2550253" y="275135"/>
            <a:ext cx="9343874" cy="549275"/>
          </a:xfrm>
        </p:spPr>
        <p:txBody>
          <a:bodyPr>
            <a:normAutofit fontScale="90000"/>
          </a:bodyPr>
          <a:lstStyle/>
          <a:p>
            <a:pPr algn="ctr"/>
            <a:r>
              <a:rPr lang="nb-NO" dirty="0">
                <a:solidFill>
                  <a:srgbClr val="127AA2"/>
                </a:solidFill>
              </a:rPr>
              <a:t>TITLE IN BLUE</a:t>
            </a:r>
          </a:p>
        </p:txBody>
      </p:sp>
      <p:sp>
        <p:nvSpPr>
          <p:cNvPr id="8" name="Rektangel 4">
            <a:extLst>
              <a:ext uri="{FF2B5EF4-FFF2-40B4-BE49-F238E27FC236}">
                <a16:creationId xmlns:a16="http://schemas.microsoft.com/office/drawing/2014/main" id="{28853817-7FF2-4F64-8DE7-D92FAF3D7750}"/>
              </a:ext>
            </a:extLst>
          </p:cNvPr>
          <p:cNvSpPr/>
          <p:nvPr/>
        </p:nvSpPr>
        <p:spPr>
          <a:xfrm>
            <a:off x="-1" y="-1"/>
            <a:ext cx="1701213" cy="4798504"/>
          </a:xfrm>
          <a:custGeom>
            <a:avLst/>
            <a:gdLst>
              <a:gd name="connsiteX0" fmla="*/ 0 w 2262940"/>
              <a:gd name="connsiteY0" fmla="*/ 0 h 4696724"/>
              <a:gd name="connsiteX1" fmla="*/ 2262940 w 2262940"/>
              <a:gd name="connsiteY1" fmla="*/ 0 h 4696724"/>
              <a:gd name="connsiteX2" fmla="*/ 2262940 w 2262940"/>
              <a:gd name="connsiteY2" fmla="*/ 4696724 h 4696724"/>
              <a:gd name="connsiteX3" fmla="*/ 0 w 2262940"/>
              <a:gd name="connsiteY3" fmla="*/ 4696724 h 4696724"/>
              <a:gd name="connsiteX4" fmla="*/ 0 w 2262940"/>
              <a:gd name="connsiteY4" fmla="*/ 0 h 4696724"/>
              <a:gd name="connsiteX0" fmla="*/ 0 w 2262940"/>
              <a:gd name="connsiteY0" fmla="*/ 0 h 4696724"/>
              <a:gd name="connsiteX1" fmla="*/ 2262940 w 2262940"/>
              <a:gd name="connsiteY1" fmla="*/ 0 h 4696724"/>
              <a:gd name="connsiteX2" fmla="*/ 2262940 w 2262940"/>
              <a:gd name="connsiteY2" fmla="*/ 4696724 h 4696724"/>
              <a:gd name="connsiteX3" fmla="*/ 0 w 2262940"/>
              <a:gd name="connsiteY3" fmla="*/ 4696724 h 4696724"/>
              <a:gd name="connsiteX4" fmla="*/ 0 w 2262940"/>
              <a:gd name="connsiteY4" fmla="*/ 0 h 469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40" h="4696724">
                <a:moveTo>
                  <a:pt x="0" y="0"/>
                </a:moveTo>
                <a:lnTo>
                  <a:pt x="2262940" y="0"/>
                </a:lnTo>
                <a:lnTo>
                  <a:pt x="2262940" y="4696724"/>
                </a:lnTo>
                <a:cubicBezTo>
                  <a:pt x="1350685" y="4372528"/>
                  <a:pt x="754313" y="4696724"/>
                  <a:pt x="0" y="4696724"/>
                </a:cubicBezTo>
                <a:lnTo>
                  <a:pt x="0" y="0"/>
                </a:lnTo>
                <a:close/>
              </a:path>
            </a:pathLst>
          </a:custGeom>
          <a:solidFill>
            <a:srgbClr val="95BE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dirty="0"/>
          </a:p>
        </p:txBody>
      </p:sp>
      <p:sp>
        <p:nvSpPr>
          <p:cNvPr id="9" name="TekstSylinder 8">
            <a:extLst>
              <a:ext uri="{FF2B5EF4-FFF2-40B4-BE49-F238E27FC236}">
                <a16:creationId xmlns:a16="http://schemas.microsoft.com/office/drawing/2014/main" id="{E13161B3-28AD-49D7-9941-3052EE99B773}"/>
              </a:ext>
            </a:extLst>
          </p:cNvPr>
          <p:cNvSpPr txBox="1"/>
          <p:nvPr/>
        </p:nvSpPr>
        <p:spPr>
          <a:xfrm>
            <a:off x="3129094" y="1487978"/>
            <a:ext cx="8523961" cy="2862322"/>
          </a:xfrm>
          <a:prstGeom prst="rect">
            <a:avLst/>
          </a:prstGeom>
          <a:noFill/>
        </p:spPr>
        <p:txBody>
          <a:bodyPr wrap="square" rtlCol="0">
            <a:spAutoFit/>
          </a:bodyPr>
          <a:lstStyle/>
          <a:p>
            <a:r>
              <a:rPr lang="nb-NO" dirty="0"/>
              <a:t>Placeholder for </a:t>
            </a:r>
            <a:r>
              <a:rPr lang="nb-NO" dirty="0" err="1"/>
              <a:t>text</a:t>
            </a:r>
            <a:endParaRPr lang="nb-NO" dirty="0"/>
          </a:p>
          <a:p>
            <a:endParaRPr lang="nb-NO" dirty="0"/>
          </a:p>
          <a:p>
            <a:pPr marL="285750" indent="-285750">
              <a:buFont typeface="Arial" panose="020B0604020202020204" pitchFamily="34" charset="0"/>
              <a:buChar char="•"/>
            </a:pPr>
            <a:r>
              <a:rPr lang="nb-NO" dirty="0" err="1"/>
              <a:t>Bullet</a:t>
            </a:r>
            <a:r>
              <a:rPr lang="nb-NO" dirty="0"/>
              <a:t> </a:t>
            </a:r>
            <a:r>
              <a:rPr lang="nb-NO" dirty="0" err="1"/>
              <a:t>point</a:t>
            </a:r>
            <a:endParaRPr lang="nb-NO" dirty="0"/>
          </a:p>
          <a:p>
            <a:pPr marL="285750" indent="-285750">
              <a:buFont typeface="Arial" panose="020B0604020202020204" pitchFamily="34" charset="0"/>
              <a:buChar char="•"/>
            </a:pPr>
            <a:endParaRPr lang="nb-NO" dirty="0"/>
          </a:p>
          <a:p>
            <a:endParaRPr lang="nb-NO" dirty="0"/>
          </a:p>
          <a:p>
            <a:endParaRPr lang="nb-NO" dirty="0"/>
          </a:p>
          <a:p>
            <a:endParaRPr lang="nb-NO" dirty="0"/>
          </a:p>
          <a:p>
            <a:endParaRPr lang="nb-NO" dirty="0"/>
          </a:p>
          <a:p>
            <a:endParaRPr lang="nb-NO" dirty="0"/>
          </a:p>
          <a:p>
            <a:r>
              <a:rPr lang="nb-NO" i="1" dirty="0" err="1"/>
              <a:t>Table</a:t>
            </a:r>
            <a:r>
              <a:rPr lang="nb-NO" i="1" dirty="0"/>
              <a:t> </a:t>
            </a:r>
            <a:r>
              <a:rPr lang="nb-NO" i="1" dirty="0" err="1"/>
              <a:t>below</a:t>
            </a:r>
            <a:endParaRPr lang="nb-NO" i="1" dirty="0"/>
          </a:p>
        </p:txBody>
      </p:sp>
      <p:pic>
        <p:nvPicPr>
          <p:cNvPr id="7" name="Bilde 6">
            <a:extLst>
              <a:ext uri="{FF2B5EF4-FFF2-40B4-BE49-F238E27FC236}">
                <a16:creationId xmlns:a16="http://schemas.microsoft.com/office/drawing/2014/main" id="{0ACDF94E-1BFB-407C-BEA8-2A5CDCE912BD}"/>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52582" y="5099132"/>
            <a:ext cx="1596046" cy="1549614"/>
          </a:xfrm>
          <a:prstGeom prst="rect">
            <a:avLst/>
          </a:prstGeom>
          <a:noFill/>
          <a:ln>
            <a:noFill/>
          </a:ln>
          <a:extLst>
            <a:ext uri="{53640926-AAD7-44D8-BBD7-CCE9431645EC}">
              <a14:shadowObscured xmlns:a14="http://schemas.microsoft.com/office/drawing/2010/main"/>
            </a:ext>
          </a:extLst>
        </p:spPr>
      </p:pic>
      <p:grpSp>
        <p:nvGrpSpPr>
          <p:cNvPr id="10" name="Group 498">
            <a:extLst>
              <a:ext uri="{FF2B5EF4-FFF2-40B4-BE49-F238E27FC236}">
                <a16:creationId xmlns:a16="http://schemas.microsoft.com/office/drawing/2014/main" id="{0354204C-2D3B-49E3-9A5A-E513649133A0}"/>
              </a:ext>
            </a:extLst>
          </p:cNvPr>
          <p:cNvGrpSpPr/>
          <p:nvPr/>
        </p:nvGrpSpPr>
        <p:grpSpPr>
          <a:xfrm>
            <a:off x="8134" y="-5718"/>
            <a:ext cx="12183866" cy="9077055"/>
            <a:chOff x="0" y="0"/>
            <a:chExt cx="9205294" cy="6858000"/>
          </a:xfrm>
        </p:grpSpPr>
        <p:pic>
          <p:nvPicPr>
            <p:cNvPr id="11" name="sol-normal.jpg">
              <a:extLst>
                <a:ext uri="{FF2B5EF4-FFF2-40B4-BE49-F238E27FC236}">
                  <a16:creationId xmlns:a16="http://schemas.microsoft.com/office/drawing/2014/main" id="{4A0F24BE-BC2D-4B34-A9A0-BA3FA9151911}"/>
                </a:ext>
              </a:extLst>
            </p:cNvPr>
            <p:cNvPicPr>
              <a:picLocks noChangeAspect="1"/>
            </p:cNvPicPr>
            <p:nvPr/>
          </p:nvPicPr>
          <p:blipFill>
            <a:blip r:embed="rId4">
              <a:extLst/>
            </a:blip>
            <a:stretch>
              <a:fillRect/>
            </a:stretch>
          </p:blipFill>
          <p:spPr>
            <a:xfrm>
              <a:off x="0" y="0"/>
              <a:ext cx="9205295" cy="6858000"/>
            </a:xfrm>
            <a:prstGeom prst="rect">
              <a:avLst/>
            </a:prstGeom>
            <a:ln w="12700" cap="flat">
              <a:noFill/>
              <a:miter lim="400000"/>
            </a:ln>
            <a:effectLst/>
          </p:spPr>
        </p:pic>
        <p:sp>
          <p:nvSpPr>
            <p:cNvPr id="12" name="Shape 497">
              <a:extLst>
                <a:ext uri="{FF2B5EF4-FFF2-40B4-BE49-F238E27FC236}">
                  <a16:creationId xmlns:a16="http://schemas.microsoft.com/office/drawing/2014/main" id="{721289D9-3B71-4B8D-A4A6-77B76DB21C35}"/>
                </a:ext>
              </a:extLst>
            </p:cNvPr>
            <p:cNvSpPr/>
            <p:nvPr/>
          </p:nvSpPr>
          <p:spPr>
            <a:xfrm>
              <a:off x="3253081" y="1720980"/>
              <a:ext cx="879453" cy="758539"/>
            </a:xfrm>
            <a:prstGeom prst="ellipse">
              <a:avLst/>
            </a:prstGeom>
            <a:solidFill>
              <a:srgbClr val="00F900">
                <a:alpha val="33730"/>
              </a:srgbClr>
            </a:solidFill>
            <a:ln w="12700" cap="flat">
              <a:noFill/>
              <a:miter lim="400000"/>
            </a:ln>
            <a:effectLst/>
          </p:spPr>
          <p:txBody>
            <a:bodyPr wrap="square" lIns="45719" tIns="45719" rIns="45719" bIns="45719" numCol="1" anchor="t">
              <a:noAutofit/>
            </a:bodyPr>
            <a:lstStyle/>
            <a:p>
              <a:endParaRPr/>
            </a:p>
          </p:txBody>
        </p:sp>
      </p:grpSp>
    </p:spTree>
    <p:extLst>
      <p:ext uri="{BB962C8B-B14F-4D97-AF65-F5344CB8AC3E}">
        <p14:creationId xmlns:p14="http://schemas.microsoft.com/office/powerpoint/2010/main" val="202687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sol-cuadro.jpg"/>
          <p:cNvPicPr>
            <a:picLocks noChangeAspect="1"/>
          </p:cNvPicPr>
          <p:nvPr/>
        </p:nvPicPr>
        <p:blipFill>
          <a:blip r:embed="rId3">
            <a:extLst/>
          </a:blip>
          <a:stretch>
            <a:fillRect/>
          </a:stretch>
        </p:blipFill>
        <p:spPr>
          <a:xfrm>
            <a:off x="0" y="0"/>
            <a:ext cx="12192000" cy="9083114"/>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sol-pierde.jpg"/>
          <p:cNvPicPr>
            <a:picLocks noChangeAspect="1"/>
          </p:cNvPicPr>
          <p:nvPr/>
        </p:nvPicPr>
        <p:blipFill>
          <a:blip r:embed="rId3">
            <a:extLst/>
          </a:blip>
          <a:stretch>
            <a:fillRect/>
          </a:stretch>
        </p:blipFill>
        <p:spPr>
          <a:xfrm>
            <a:off x="0" y="-1643"/>
            <a:ext cx="12192000" cy="9083111"/>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ol-peque.jpg">
            <a:extLst>
              <a:ext uri="{FF2B5EF4-FFF2-40B4-BE49-F238E27FC236}">
                <a16:creationId xmlns:a16="http://schemas.microsoft.com/office/drawing/2014/main" id="{371B638F-F747-4E5F-9A66-94454FF63F24}"/>
              </a:ext>
            </a:extLst>
          </p:cNvPr>
          <p:cNvPicPr>
            <a:picLocks noChangeAspect="1"/>
          </p:cNvPicPr>
          <p:nvPr/>
        </p:nvPicPr>
        <p:blipFill>
          <a:blip r:embed="rId2">
            <a:extLst/>
          </a:blip>
          <a:stretch>
            <a:fillRect/>
          </a:stretch>
        </p:blipFill>
        <p:spPr>
          <a:xfrm>
            <a:off x="-6350" y="-823"/>
            <a:ext cx="12198350" cy="9087845"/>
          </a:xfrm>
          <a:prstGeom prst="rect">
            <a:avLst/>
          </a:prstGeom>
          <a:ln w="12700">
            <a:miter lim="400000"/>
          </a:ln>
        </p:spPr>
      </p:pic>
    </p:spTree>
    <p:extLst>
      <p:ext uri="{BB962C8B-B14F-4D97-AF65-F5344CB8AC3E}">
        <p14:creationId xmlns:p14="http://schemas.microsoft.com/office/powerpoint/2010/main" val="44756189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F64566-03CF-41AA-9831-B8E7FF8B9AAA}"/>
              </a:ext>
            </a:extLst>
          </p:cNvPr>
          <p:cNvSpPr>
            <a:spLocks noGrp="1"/>
          </p:cNvSpPr>
          <p:nvPr>
            <p:ph type="title"/>
          </p:nvPr>
        </p:nvSpPr>
        <p:spPr>
          <a:xfrm>
            <a:off x="2550253" y="275135"/>
            <a:ext cx="9343874" cy="549275"/>
          </a:xfrm>
        </p:spPr>
        <p:txBody>
          <a:bodyPr>
            <a:normAutofit fontScale="90000"/>
          </a:bodyPr>
          <a:lstStyle/>
          <a:p>
            <a:pPr algn="ctr"/>
            <a:r>
              <a:rPr lang="nb-NO" dirty="0">
                <a:solidFill>
                  <a:srgbClr val="127AA2"/>
                </a:solidFill>
              </a:rPr>
              <a:t>TITLE IN BLUE</a:t>
            </a:r>
          </a:p>
        </p:txBody>
      </p:sp>
      <p:sp>
        <p:nvSpPr>
          <p:cNvPr id="9" name="TekstSylinder 8">
            <a:extLst>
              <a:ext uri="{FF2B5EF4-FFF2-40B4-BE49-F238E27FC236}">
                <a16:creationId xmlns:a16="http://schemas.microsoft.com/office/drawing/2014/main" id="{E13161B3-28AD-49D7-9941-3052EE99B773}"/>
              </a:ext>
            </a:extLst>
          </p:cNvPr>
          <p:cNvSpPr txBox="1"/>
          <p:nvPr/>
        </p:nvSpPr>
        <p:spPr>
          <a:xfrm>
            <a:off x="3129094" y="1487978"/>
            <a:ext cx="8523961" cy="2862322"/>
          </a:xfrm>
          <a:prstGeom prst="rect">
            <a:avLst/>
          </a:prstGeom>
          <a:noFill/>
        </p:spPr>
        <p:txBody>
          <a:bodyPr wrap="square" rtlCol="0">
            <a:spAutoFit/>
          </a:bodyPr>
          <a:lstStyle/>
          <a:p>
            <a:r>
              <a:rPr lang="nb-NO" dirty="0"/>
              <a:t>Placeholder for </a:t>
            </a:r>
            <a:r>
              <a:rPr lang="nb-NO" dirty="0" err="1"/>
              <a:t>text</a:t>
            </a:r>
            <a:endParaRPr lang="nb-NO" dirty="0"/>
          </a:p>
          <a:p>
            <a:endParaRPr lang="nb-NO" dirty="0"/>
          </a:p>
          <a:p>
            <a:pPr marL="285750" indent="-285750">
              <a:buFont typeface="Arial" panose="020B0604020202020204" pitchFamily="34" charset="0"/>
              <a:buChar char="•"/>
            </a:pPr>
            <a:r>
              <a:rPr lang="nb-NO" dirty="0" err="1"/>
              <a:t>Bullet</a:t>
            </a:r>
            <a:r>
              <a:rPr lang="nb-NO" dirty="0"/>
              <a:t> </a:t>
            </a:r>
            <a:r>
              <a:rPr lang="nb-NO" dirty="0" err="1"/>
              <a:t>point</a:t>
            </a:r>
            <a:endParaRPr lang="nb-NO" dirty="0"/>
          </a:p>
          <a:p>
            <a:pPr marL="285750" indent="-285750">
              <a:buFont typeface="Arial" panose="020B0604020202020204" pitchFamily="34" charset="0"/>
              <a:buChar char="•"/>
            </a:pPr>
            <a:endParaRPr lang="nb-NO" dirty="0"/>
          </a:p>
          <a:p>
            <a:endParaRPr lang="nb-NO" dirty="0"/>
          </a:p>
          <a:p>
            <a:endParaRPr lang="nb-NO" dirty="0"/>
          </a:p>
          <a:p>
            <a:endParaRPr lang="nb-NO" dirty="0"/>
          </a:p>
          <a:p>
            <a:endParaRPr lang="nb-NO" dirty="0"/>
          </a:p>
          <a:p>
            <a:endParaRPr lang="nb-NO" dirty="0"/>
          </a:p>
          <a:p>
            <a:r>
              <a:rPr lang="nb-NO" i="1" dirty="0" err="1"/>
              <a:t>Table</a:t>
            </a:r>
            <a:r>
              <a:rPr lang="nb-NO" i="1" dirty="0"/>
              <a:t> </a:t>
            </a:r>
            <a:r>
              <a:rPr lang="nb-NO" i="1" dirty="0" err="1"/>
              <a:t>below</a:t>
            </a:r>
            <a:endParaRPr lang="nb-NO" i="1" dirty="0"/>
          </a:p>
        </p:txBody>
      </p:sp>
      <p:pic>
        <p:nvPicPr>
          <p:cNvPr id="3" name="Bilde 2">
            <a:extLst>
              <a:ext uri="{FF2B5EF4-FFF2-40B4-BE49-F238E27FC236}">
                <a16:creationId xmlns:a16="http://schemas.microsoft.com/office/drawing/2014/main" id="{431E1104-BC96-4CC7-9F3C-98A719B271D8}"/>
              </a:ext>
            </a:extLst>
          </p:cNvPr>
          <p:cNvPicPr>
            <a:picLocks noChangeAspect="1"/>
          </p:cNvPicPr>
          <p:nvPr/>
        </p:nvPicPr>
        <p:blipFill>
          <a:blip r:embed="rId3"/>
          <a:stretch>
            <a:fillRect/>
          </a:stretch>
        </p:blipFill>
        <p:spPr>
          <a:xfrm>
            <a:off x="1476109" y="0"/>
            <a:ext cx="9239782" cy="6858000"/>
          </a:xfrm>
          <a:prstGeom prst="rect">
            <a:avLst/>
          </a:prstGeom>
        </p:spPr>
      </p:pic>
    </p:spTree>
    <p:extLst>
      <p:ext uri="{BB962C8B-B14F-4D97-AF65-F5344CB8AC3E}">
        <p14:creationId xmlns:p14="http://schemas.microsoft.com/office/powerpoint/2010/main" val="116417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F64566-03CF-41AA-9831-B8E7FF8B9AAA}"/>
              </a:ext>
            </a:extLst>
          </p:cNvPr>
          <p:cNvSpPr>
            <a:spLocks noGrp="1"/>
          </p:cNvSpPr>
          <p:nvPr>
            <p:ph type="title"/>
          </p:nvPr>
        </p:nvSpPr>
        <p:spPr>
          <a:xfrm>
            <a:off x="2550253" y="275135"/>
            <a:ext cx="9343874" cy="549275"/>
          </a:xfrm>
        </p:spPr>
        <p:txBody>
          <a:bodyPr>
            <a:normAutofit fontScale="90000"/>
          </a:bodyPr>
          <a:lstStyle/>
          <a:p>
            <a:pPr algn="ctr"/>
            <a:r>
              <a:rPr lang="nb-NO" dirty="0">
                <a:solidFill>
                  <a:srgbClr val="127AA2"/>
                </a:solidFill>
              </a:rPr>
              <a:t>TITLE IN BLUE</a:t>
            </a:r>
          </a:p>
        </p:txBody>
      </p:sp>
      <p:sp>
        <p:nvSpPr>
          <p:cNvPr id="8" name="Rektangel 4">
            <a:extLst>
              <a:ext uri="{FF2B5EF4-FFF2-40B4-BE49-F238E27FC236}">
                <a16:creationId xmlns:a16="http://schemas.microsoft.com/office/drawing/2014/main" id="{28853817-7FF2-4F64-8DE7-D92FAF3D7750}"/>
              </a:ext>
            </a:extLst>
          </p:cNvPr>
          <p:cNvSpPr/>
          <p:nvPr/>
        </p:nvSpPr>
        <p:spPr>
          <a:xfrm>
            <a:off x="-1" y="-1"/>
            <a:ext cx="1701213" cy="4798504"/>
          </a:xfrm>
          <a:custGeom>
            <a:avLst/>
            <a:gdLst>
              <a:gd name="connsiteX0" fmla="*/ 0 w 2262940"/>
              <a:gd name="connsiteY0" fmla="*/ 0 h 4696724"/>
              <a:gd name="connsiteX1" fmla="*/ 2262940 w 2262940"/>
              <a:gd name="connsiteY1" fmla="*/ 0 h 4696724"/>
              <a:gd name="connsiteX2" fmla="*/ 2262940 w 2262940"/>
              <a:gd name="connsiteY2" fmla="*/ 4696724 h 4696724"/>
              <a:gd name="connsiteX3" fmla="*/ 0 w 2262940"/>
              <a:gd name="connsiteY3" fmla="*/ 4696724 h 4696724"/>
              <a:gd name="connsiteX4" fmla="*/ 0 w 2262940"/>
              <a:gd name="connsiteY4" fmla="*/ 0 h 4696724"/>
              <a:gd name="connsiteX0" fmla="*/ 0 w 2262940"/>
              <a:gd name="connsiteY0" fmla="*/ 0 h 4696724"/>
              <a:gd name="connsiteX1" fmla="*/ 2262940 w 2262940"/>
              <a:gd name="connsiteY1" fmla="*/ 0 h 4696724"/>
              <a:gd name="connsiteX2" fmla="*/ 2262940 w 2262940"/>
              <a:gd name="connsiteY2" fmla="*/ 4696724 h 4696724"/>
              <a:gd name="connsiteX3" fmla="*/ 0 w 2262940"/>
              <a:gd name="connsiteY3" fmla="*/ 4696724 h 4696724"/>
              <a:gd name="connsiteX4" fmla="*/ 0 w 2262940"/>
              <a:gd name="connsiteY4" fmla="*/ 0 h 469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40" h="4696724">
                <a:moveTo>
                  <a:pt x="0" y="0"/>
                </a:moveTo>
                <a:lnTo>
                  <a:pt x="2262940" y="0"/>
                </a:lnTo>
                <a:lnTo>
                  <a:pt x="2262940" y="4696724"/>
                </a:lnTo>
                <a:cubicBezTo>
                  <a:pt x="1350685" y="4372528"/>
                  <a:pt x="754313" y="4696724"/>
                  <a:pt x="0" y="4696724"/>
                </a:cubicBezTo>
                <a:lnTo>
                  <a:pt x="0" y="0"/>
                </a:lnTo>
                <a:close/>
              </a:path>
            </a:pathLst>
          </a:custGeom>
          <a:solidFill>
            <a:srgbClr val="95BE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dirty="0"/>
          </a:p>
        </p:txBody>
      </p:sp>
      <p:sp>
        <p:nvSpPr>
          <p:cNvPr id="9" name="TekstSylinder 8">
            <a:extLst>
              <a:ext uri="{FF2B5EF4-FFF2-40B4-BE49-F238E27FC236}">
                <a16:creationId xmlns:a16="http://schemas.microsoft.com/office/drawing/2014/main" id="{E13161B3-28AD-49D7-9941-3052EE99B773}"/>
              </a:ext>
            </a:extLst>
          </p:cNvPr>
          <p:cNvSpPr txBox="1"/>
          <p:nvPr/>
        </p:nvSpPr>
        <p:spPr>
          <a:xfrm>
            <a:off x="3129094" y="1487978"/>
            <a:ext cx="8523961" cy="2862322"/>
          </a:xfrm>
          <a:prstGeom prst="rect">
            <a:avLst/>
          </a:prstGeom>
          <a:noFill/>
        </p:spPr>
        <p:txBody>
          <a:bodyPr wrap="square" rtlCol="0">
            <a:spAutoFit/>
          </a:bodyPr>
          <a:lstStyle/>
          <a:p>
            <a:r>
              <a:rPr lang="nb-NO" dirty="0"/>
              <a:t>Placeholder for </a:t>
            </a:r>
            <a:r>
              <a:rPr lang="nb-NO" dirty="0" err="1"/>
              <a:t>text</a:t>
            </a:r>
            <a:endParaRPr lang="nb-NO" dirty="0"/>
          </a:p>
          <a:p>
            <a:endParaRPr lang="nb-NO" dirty="0"/>
          </a:p>
          <a:p>
            <a:pPr marL="285750" indent="-285750">
              <a:buFont typeface="Arial" panose="020B0604020202020204" pitchFamily="34" charset="0"/>
              <a:buChar char="•"/>
            </a:pPr>
            <a:r>
              <a:rPr lang="nb-NO" dirty="0" err="1"/>
              <a:t>Bullet</a:t>
            </a:r>
            <a:r>
              <a:rPr lang="nb-NO" dirty="0"/>
              <a:t> </a:t>
            </a:r>
            <a:r>
              <a:rPr lang="nb-NO" dirty="0" err="1"/>
              <a:t>point</a:t>
            </a:r>
            <a:endParaRPr lang="nb-NO" dirty="0"/>
          </a:p>
          <a:p>
            <a:pPr marL="285750" indent="-285750">
              <a:buFont typeface="Arial" panose="020B0604020202020204" pitchFamily="34" charset="0"/>
              <a:buChar char="•"/>
            </a:pPr>
            <a:endParaRPr lang="nb-NO" dirty="0"/>
          </a:p>
          <a:p>
            <a:endParaRPr lang="nb-NO" dirty="0"/>
          </a:p>
          <a:p>
            <a:endParaRPr lang="nb-NO" dirty="0"/>
          </a:p>
          <a:p>
            <a:endParaRPr lang="nb-NO" dirty="0"/>
          </a:p>
          <a:p>
            <a:endParaRPr lang="nb-NO" dirty="0"/>
          </a:p>
          <a:p>
            <a:endParaRPr lang="nb-NO" dirty="0"/>
          </a:p>
          <a:p>
            <a:r>
              <a:rPr lang="nb-NO" i="1" dirty="0" err="1"/>
              <a:t>Table</a:t>
            </a:r>
            <a:r>
              <a:rPr lang="nb-NO" i="1" dirty="0"/>
              <a:t> </a:t>
            </a:r>
            <a:r>
              <a:rPr lang="nb-NO" i="1" dirty="0" err="1"/>
              <a:t>below</a:t>
            </a:r>
            <a:endParaRPr lang="nb-NO" i="1" dirty="0"/>
          </a:p>
        </p:txBody>
      </p:sp>
      <p:pic>
        <p:nvPicPr>
          <p:cNvPr id="7" name="Bilde 6">
            <a:extLst>
              <a:ext uri="{FF2B5EF4-FFF2-40B4-BE49-F238E27FC236}">
                <a16:creationId xmlns:a16="http://schemas.microsoft.com/office/drawing/2014/main" id="{0ACDF94E-1BFB-407C-BEA8-2A5CDCE912BD}"/>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52582" y="5099132"/>
            <a:ext cx="1596046" cy="1549614"/>
          </a:xfrm>
          <a:prstGeom prst="rect">
            <a:avLst/>
          </a:prstGeom>
          <a:noFill/>
          <a:ln>
            <a:noFill/>
          </a:ln>
          <a:extLst>
            <a:ext uri="{53640926-AAD7-44D8-BBD7-CCE9431645EC}">
              <a14:shadowObscured xmlns:a14="http://schemas.microsoft.com/office/drawing/2010/main"/>
            </a:ext>
          </a:extLst>
        </p:spPr>
      </p:pic>
      <p:pic>
        <p:nvPicPr>
          <p:cNvPr id="6" name="sol-normal.jpg">
            <a:extLst>
              <a:ext uri="{FF2B5EF4-FFF2-40B4-BE49-F238E27FC236}">
                <a16:creationId xmlns:a16="http://schemas.microsoft.com/office/drawing/2014/main" id="{2CAD078E-726B-4D27-A0C4-F23A25270882}"/>
              </a:ext>
            </a:extLst>
          </p:cNvPr>
          <p:cNvPicPr>
            <a:picLocks noChangeAspect="1"/>
          </p:cNvPicPr>
          <p:nvPr/>
        </p:nvPicPr>
        <p:blipFill>
          <a:blip r:embed="rId4">
            <a:extLst/>
          </a:blip>
          <a:stretch>
            <a:fillRect/>
          </a:stretch>
        </p:blipFill>
        <p:spPr>
          <a:xfrm>
            <a:off x="8134" y="-5718"/>
            <a:ext cx="12183866" cy="9077055"/>
          </a:xfrm>
          <a:prstGeom prst="rect">
            <a:avLst/>
          </a:prstGeom>
          <a:ln w="12700">
            <a:miter lim="400000"/>
          </a:ln>
        </p:spPr>
      </p:pic>
    </p:spTree>
    <p:extLst>
      <p:ext uri="{BB962C8B-B14F-4D97-AF65-F5344CB8AC3E}">
        <p14:creationId xmlns:p14="http://schemas.microsoft.com/office/powerpoint/2010/main" val="383735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D1E58E7-6CCB-470C-AA4E-BC366406C672}"/>
              </a:ext>
            </a:extLst>
          </p:cNvPr>
          <p:cNvSpPr/>
          <p:nvPr/>
        </p:nvSpPr>
        <p:spPr>
          <a:xfrm>
            <a:off x="1701212" y="-1"/>
            <a:ext cx="105156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image26.jpg" descr="sol-coyote.jpg">
            <a:extLst>
              <a:ext uri="{FF2B5EF4-FFF2-40B4-BE49-F238E27FC236}">
                <a16:creationId xmlns:a16="http://schemas.microsoft.com/office/drawing/2014/main" id="{38CC4746-10A9-403B-994C-BB6F90F026E8}"/>
              </a:ext>
            </a:extLst>
          </p:cNvPr>
          <p:cNvPicPr>
            <a:picLocks noChangeAspect="1"/>
          </p:cNvPicPr>
          <p:nvPr/>
        </p:nvPicPr>
        <p:blipFill>
          <a:blip r:embed="rId3">
            <a:extLst/>
          </a:blip>
          <a:stretch>
            <a:fillRect/>
          </a:stretch>
        </p:blipFill>
        <p:spPr>
          <a:xfrm>
            <a:off x="3416005" y="704138"/>
            <a:ext cx="6223001" cy="5618165"/>
          </a:xfrm>
          <a:prstGeom prst="rect">
            <a:avLst/>
          </a:prstGeom>
          <a:ln w="12700">
            <a:miter lim="400000"/>
          </a:ln>
        </p:spPr>
      </p:pic>
      <p:sp>
        <p:nvSpPr>
          <p:cNvPr id="2" name="Rektangel 1">
            <a:extLst>
              <a:ext uri="{FF2B5EF4-FFF2-40B4-BE49-F238E27FC236}">
                <a16:creationId xmlns:a16="http://schemas.microsoft.com/office/drawing/2014/main" id="{2B735DEC-DB50-4401-85E9-325A5FA5ECE0}"/>
              </a:ext>
            </a:extLst>
          </p:cNvPr>
          <p:cNvSpPr/>
          <p:nvPr/>
        </p:nvSpPr>
        <p:spPr>
          <a:xfrm>
            <a:off x="0" y="0"/>
            <a:ext cx="1701212"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0ACDF94E-1BFB-407C-BEA8-2A5CDCE912BD}"/>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82" t="14893" r="15509" b="19567"/>
          <a:stretch/>
        </p:blipFill>
        <p:spPr bwMode="auto">
          <a:xfrm>
            <a:off x="164539" y="191505"/>
            <a:ext cx="1596046" cy="15496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33082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kStar - powerpoint template.potx" id="{A4CAED35-90F8-430D-8B33-F9EE21D0DFE7}" vid="{A806557E-E171-44A0-8A6F-CB67B955019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8FA9FBCCDD644A931F39DCEF4B217" ma:contentTypeVersion="10" ma:contentTypeDescription="Create a new document." ma:contentTypeScope="" ma:versionID="be4357fbea73db2eb483dba559cd4938">
  <xsd:schema xmlns:xsd="http://www.w3.org/2001/XMLSchema" xmlns:xs="http://www.w3.org/2001/XMLSchema" xmlns:p="http://schemas.microsoft.com/office/2006/metadata/properties" xmlns:ns2="0a2cb1f3-8360-49cb-ab0b-3a0f60d21553" xmlns:ns3="8b3b3cb5-f975-47b3-bc4c-834b3ecb73d3" targetNamespace="http://schemas.microsoft.com/office/2006/metadata/properties" ma:root="true" ma:fieldsID="5dbbc4b639b33d5c4c9df5225bea72d0" ns2:_="" ns3:_="">
    <xsd:import namespace="0a2cb1f3-8360-49cb-ab0b-3a0f60d21553"/>
    <xsd:import namespace="8b3b3cb5-f975-47b3-bc4c-834b3ecb73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cb1f3-8360-49cb-ab0b-3a0f60d215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3b3cb5-f975-47b3-bc4c-834b3ecb73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B9E9EB-4104-46D7-9262-4C896B8C7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2cb1f3-8360-49cb-ab0b-3a0f60d21553"/>
    <ds:schemaRef ds:uri="8b3b3cb5-f975-47b3-bc4c-834b3ecb7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B22E7C-42FE-4E7A-A40F-E99D29336483}">
  <ds:schemaRefs>
    <ds:schemaRef ds:uri="http://schemas.microsoft.com/sharepoint/v3/contenttype/forms"/>
  </ds:schemaRefs>
</ds:datastoreItem>
</file>

<file path=customXml/itemProps3.xml><?xml version="1.0" encoding="utf-8"?>
<ds:datastoreItem xmlns:ds="http://schemas.openxmlformats.org/officeDocument/2006/customXml" ds:itemID="{F3A1F2B9-55D7-428E-9C58-EEBE6CC0D610}">
  <ds:schemaRefs>
    <ds:schemaRef ds:uri="http://purl.org/dc/elements/1.1/"/>
    <ds:schemaRef ds:uri="http://www.w3.org/XML/1998/namespace"/>
    <ds:schemaRef ds:uri="http://schemas.microsoft.com/office/2006/documentManagement/types"/>
    <ds:schemaRef ds:uri="0a2cb1f3-8360-49cb-ab0b-3a0f60d21553"/>
    <ds:schemaRef ds:uri="8b3b3cb5-f975-47b3-bc4c-834b3ecb73d3"/>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RockStar - powerpoint template</Template>
  <TotalTime>136</TotalTime>
  <Words>1114</Words>
  <Application>Microsoft Office PowerPoint</Application>
  <PresentationFormat>Widescreen</PresentationFormat>
  <Paragraphs>179</Paragraphs>
  <Slides>19</Slides>
  <Notes>16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Arial</vt:lpstr>
      <vt:lpstr>Calibri</vt:lpstr>
      <vt:lpstr>Calibri Light</vt:lpstr>
      <vt:lpstr>Courier New</vt:lpstr>
      <vt:lpstr>Times</vt:lpstr>
      <vt:lpstr>Office-tema</vt:lpstr>
      <vt:lpstr>Our Star, the Sun </vt:lpstr>
      <vt:lpstr>TITLE IN BLUE</vt:lpstr>
      <vt:lpstr>TITLE IN BLUE</vt:lpstr>
      <vt:lpstr>PowerPoint-presentasjon</vt:lpstr>
      <vt:lpstr>PowerPoint-presentasjon</vt:lpstr>
      <vt:lpstr>PowerPoint-presentasjon</vt:lpstr>
      <vt:lpstr>TITLE IN BLUE</vt:lpstr>
      <vt:lpstr>TITLE IN BLUE</vt:lpstr>
      <vt:lpstr>PowerPoint-presentasjon</vt:lpstr>
      <vt:lpstr>PowerPoint-presentasjon</vt:lpstr>
      <vt:lpstr>PowerPoint-presentasjon</vt:lpstr>
      <vt:lpstr>PowerPoint-presentasjon</vt:lpstr>
      <vt:lpstr>PowerPoint-presentasjon</vt:lpstr>
      <vt:lpstr>PowerPoint-presentasjon</vt:lpstr>
      <vt:lpstr>PowerPoint-presentasjon</vt:lpstr>
      <vt:lpstr>Hydrostatic equilibrium</vt:lpstr>
      <vt:lpstr>Conceptual map of the sun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Hege Merethe Strømdal</dc:creator>
  <cp:lastModifiedBy>José Miguel González Pérez</cp:lastModifiedBy>
  <cp:revision>21</cp:revision>
  <dcterms:created xsi:type="dcterms:W3CDTF">2019-11-27T08:50:50Z</dcterms:created>
  <dcterms:modified xsi:type="dcterms:W3CDTF">2020-02-09T19:18:31Z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0x0101003938FA9FBCCDD644A931F39DCEF4B217</vt:lpwstr>
  </property>
</Properties>
</file>